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9"/>
  </p:notesMasterIdLst>
  <p:sldIdLst>
    <p:sldId id="256" r:id="rId2"/>
    <p:sldId id="490" r:id="rId3"/>
    <p:sldId id="489" r:id="rId4"/>
    <p:sldId id="491" r:id="rId5"/>
    <p:sldId id="257" r:id="rId6"/>
    <p:sldId id="262" r:id="rId7"/>
    <p:sldId id="258" r:id="rId8"/>
    <p:sldId id="274" r:id="rId9"/>
    <p:sldId id="259" r:id="rId10"/>
    <p:sldId id="260" r:id="rId11"/>
    <p:sldId id="261" r:id="rId12"/>
    <p:sldId id="266" r:id="rId13"/>
    <p:sldId id="264" r:id="rId14"/>
    <p:sldId id="267" r:id="rId15"/>
    <p:sldId id="268" r:id="rId16"/>
    <p:sldId id="286" r:id="rId17"/>
    <p:sldId id="287" r:id="rId18"/>
    <p:sldId id="288" r:id="rId19"/>
    <p:sldId id="289" r:id="rId20"/>
    <p:sldId id="285" r:id="rId21"/>
    <p:sldId id="275" r:id="rId22"/>
    <p:sldId id="505" r:id="rId23"/>
    <p:sldId id="504" r:id="rId24"/>
    <p:sldId id="503" r:id="rId25"/>
    <p:sldId id="279" r:id="rId26"/>
    <p:sldId id="291" r:id="rId27"/>
    <p:sldId id="290" r:id="rId28"/>
    <p:sldId id="280" r:id="rId29"/>
    <p:sldId id="281" r:id="rId30"/>
    <p:sldId id="430" r:id="rId31"/>
    <p:sldId id="429" r:id="rId32"/>
    <p:sldId id="428" r:id="rId33"/>
    <p:sldId id="431" r:id="rId34"/>
    <p:sldId id="427" r:id="rId35"/>
    <p:sldId id="432" r:id="rId36"/>
    <p:sldId id="433" r:id="rId37"/>
    <p:sldId id="282" r:id="rId38"/>
    <p:sldId id="434" r:id="rId39"/>
    <p:sldId id="283" r:id="rId40"/>
    <p:sldId id="439" r:id="rId41"/>
    <p:sldId id="438" r:id="rId42"/>
    <p:sldId id="437" r:id="rId43"/>
    <p:sldId id="436" r:id="rId44"/>
    <p:sldId id="435" r:id="rId45"/>
    <p:sldId id="284" r:id="rId46"/>
    <p:sldId id="440" r:id="rId47"/>
    <p:sldId id="441" r:id="rId48"/>
    <p:sldId id="292" r:id="rId49"/>
    <p:sldId id="293" r:id="rId50"/>
    <p:sldId id="294" r:id="rId51"/>
    <p:sldId id="442" r:id="rId52"/>
    <p:sldId id="295" r:id="rId53"/>
    <p:sldId id="443" r:id="rId54"/>
    <p:sldId id="297" r:id="rId55"/>
    <p:sldId id="298" r:id="rId56"/>
    <p:sldId id="302" r:id="rId57"/>
    <p:sldId id="301" r:id="rId58"/>
    <p:sldId id="300" r:id="rId59"/>
    <p:sldId id="299" r:id="rId60"/>
    <p:sldId id="303" r:id="rId61"/>
    <p:sldId id="304" r:id="rId62"/>
    <p:sldId id="444" r:id="rId63"/>
    <p:sldId id="445" r:id="rId64"/>
    <p:sldId id="446" r:id="rId65"/>
    <p:sldId id="447" r:id="rId66"/>
    <p:sldId id="452" r:id="rId67"/>
    <p:sldId id="451" r:id="rId68"/>
    <p:sldId id="450" r:id="rId69"/>
    <p:sldId id="449" r:id="rId70"/>
    <p:sldId id="448" r:id="rId71"/>
    <p:sldId id="453" r:id="rId72"/>
    <p:sldId id="454" r:id="rId73"/>
    <p:sldId id="305" r:id="rId74"/>
    <p:sldId id="306" r:id="rId75"/>
    <p:sldId id="455" r:id="rId76"/>
    <p:sldId id="310" r:id="rId77"/>
    <p:sldId id="308" r:id="rId78"/>
    <p:sldId id="309" r:id="rId79"/>
    <p:sldId id="458" r:id="rId80"/>
    <p:sldId id="457" r:id="rId81"/>
    <p:sldId id="456" r:id="rId82"/>
    <p:sldId id="311" r:id="rId83"/>
    <p:sldId id="312" r:id="rId84"/>
    <p:sldId id="459" r:id="rId85"/>
    <p:sldId id="461" r:id="rId86"/>
    <p:sldId id="315" r:id="rId87"/>
    <p:sldId id="316" r:id="rId88"/>
    <p:sldId id="317" r:id="rId89"/>
    <p:sldId id="474" r:id="rId90"/>
    <p:sldId id="320" r:id="rId91"/>
    <p:sldId id="318" r:id="rId92"/>
    <p:sldId id="319" r:id="rId93"/>
    <p:sldId id="323" r:id="rId94"/>
    <p:sldId id="460" r:id="rId95"/>
    <p:sldId id="322" r:id="rId96"/>
    <p:sldId id="463" r:id="rId97"/>
    <p:sldId id="462" r:id="rId98"/>
    <p:sldId id="321" r:id="rId99"/>
    <p:sldId id="419" r:id="rId100"/>
    <p:sldId id="324" r:id="rId101"/>
    <p:sldId id="325" r:id="rId102"/>
    <p:sldId id="326" r:id="rId103"/>
    <p:sldId id="327" r:id="rId104"/>
    <p:sldId id="328" r:id="rId105"/>
    <p:sldId id="329" r:id="rId106"/>
    <p:sldId id="354" r:id="rId107"/>
    <p:sldId id="352" r:id="rId108"/>
    <p:sldId id="353" r:id="rId109"/>
    <p:sldId id="331" r:id="rId110"/>
    <p:sldId id="332" r:id="rId111"/>
    <p:sldId id="464" r:id="rId112"/>
    <p:sldId id="333" r:id="rId113"/>
    <p:sldId id="335" r:id="rId114"/>
    <p:sldId id="337" r:id="rId115"/>
    <p:sldId id="336" r:id="rId116"/>
    <p:sldId id="338" r:id="rId117"/>
    <p:sldId id="466" r:id="rId118"/>
    <p:sldId id="465" r:id="rId119"/>
    <p:sldId id="339" r:id="rId120"/>
    <p:sldId id="346" r:id="rId121"/>
    <p:sldId id="342" r:id="rId122"/>
    <p:sldId id="341" r:id="rId123"/>
    <p:sldId id="340" r:id="rId124"/>
    <p:sldId id="479" r:id="rId125"/>
    <p:sldId id="343" r:id="rId126"/>
    <p:sldId id="476" r:id="rId127"/>
    <p:sldId id="477" r:id="rId128"/>
    <p:sldId id="478" r:id="rId129"/>
    <p:sldId id="480" r:id="rId130"/>
    <p:sldId id="481" r:id="rId131"/>
    <p:sldId id="482" r:id="rId132"/>
    <p:sldId id="484" r:id="rId133"/>
    <p:sldId id="467" r:id="rId134"/>
    <p:sldId id="344" r:id="rId135"/>
    <p:sldId id="469" r:id="rId136"/>
    <p:sldId id="468" r:id="rId137"/>
    <p:sldId id="470" r:id="rId138"/>
    <p:sldId id="471" r:id="rId139"/>
    <p:sldId id="345" r:id="rId140"/>
    <p:sldId id="347" r:id="rId141"/>
    <p:sldId id="348" r:id="rId142"/>
    <p:sldId id="349" r:id="rId143"/>
    <p:sldId id="350" r:id="rId144"/>
    <p:sldId id="351" r:id="rId145"/>
    <p:sldId id="356" r:id="rId146"/>
    <p:sldId id="492" r:id="rId147"/>
    <p:sldId id="359" r:id="rId148"/>
    <p:sldId id="358" r:id="rId149"/>
    <p:sldId id="357" r:id="rId150"/>
    <p:sldId id="355" r:id="rId151"/>
    <p:sldId id="360" r:id="rId152"/>
    <p:sldId id="361" r:id="rId153"/>
    <p:sldId id="362" r:id="rId154"/>
    <p:sldId id="363" r:id="rId155"/>
    <p:sldId id="364" r:id="rId156"/>
    <p:sldId id="365" r:id="rId157"/>
    <p:sldId id="366" r:id="rId158"/>
    <p:sldId id="368" r:id="rId159"/>
    <p:sldId id="369" r:id="rId160"/>
    <p:sldId id="371" r:id="rId161"/>
    <p:sldId id="370" r:id="rId162"/>
    <p:sldId id="372" r:id="rId163"/>
    <p:sldId id="373" r:id="rId164"/>
    <p:sldId id="374" r:id="rId165"/>
    <p:sldId id="475" r:id="rId166"/>
    <p:sldId id="375" r:id="rId167"/>
    <p:sldId id="376" r:id="rId168"/>
    <p:sldId id="391" r:id="rId169"/>
    <p:sldId id="389" r:id="rId170"/>
    <p:sldId id="390" r:id="rId171"/>
    <p:sldId id="377" r:id="rId172"/>
    <p:sldId id="379" r:id="rId173"/>
    <p:sldId id="378" r:id="rId174"/>
    <p:sldId id="381" r:id="rId175"/>
    <p:sldId id="380" r:id="rId176"/>
    <p:sldId id="384" r:id="rId177"/>
    <p:sldId id="383" r:id="rId178"/>
    <p:sldId id="382" r:id="rId179"/>
    <p:sldId id="392" r:id="rId180"/>
    <p:sldId id="386" r:id="rId181"/>
    <p:sldId id="385" r:id="rId182"/>
    <p:sldId id="388" r:id="rId183"/>
    <p:sldId id="387" r:id="rId184"/>
    <p:sldId id="395" r:id="rId185"/>
    <p:sldId id="394" r:id="rId186"/>
    <p:sldId id="393" r:id="rId187"/>
    <p:sldId id="397" r:id="rId188"/>
    <p:sldId id="396" r:id="rId189"/>
    <p:sldId id="398" r:id="rId190"/>
    <p:sldId id="399" r:id="rId191"/>
    <p:sldId id="473" r:id="rId192"/>
    <p:sldId id="400" r:id="rId193"/>
    <p:sldId id="402" r:id="rId194"/>
    <p:sldId id="403" r:id="rId195"/>
    <p:sldId id="401" r:id="rId196"/>
    <p:sldId id="404" r:id="rId197"/>
    <p:sldId id="472" r:id="rId198"/>
    <p:sldId id="407" r:id="rId199"/>
    <p:sldId id="406" r:id="rId200"/>
    <p:sldId id="409" r:id="rId201"/>
    <p:sldId id="408" r:id="rId202"/>
    <p:sldId id="410" r:id="rId203"/>
    <p:sldId id="411" r:id="rId204"/>
    <p:sldId id="424" r:id="rId205"/>
    <p:sldId id="425" r:id="rId206"/>
    <p:sldId id="496" r:id="rId207"/>
    <p:sldId id="493" r:id="rId208"/>
    <p:sldId id="494" r:id="rId209"/>
    <p:sldId id="495" r:id="rId210"/>
    <p:sldId id="497" r:id="rId211"/>
    <p:sldId id="498" r:id="rId212"/>
    <p:sldId id="499" r:id="rId213"/>
    <p:sldId id="500" r:id="rId214"/>
    <p:sldId id="412" r:id="rId215"/>
    <p:sldId id="413" r:id="rId216"/>
    <p:sldId id="414" r:id="rId217"/>
    <p:sldId id="501" r:id="rId218"/>
    <p:sldId id="502" r:id="rId219"/>
    <p:sldId id="415" r:id="rId220"/>
    <p:sldId id="426" r:id="rId221"/>
    <p:sldId id="420" r:id="rId222"/>
    <p:sldId id="423" r:id="rId223"/>
    <p:sldId id="418" r:id="rId224"/>
    <p:sldId id="422" r:id="rId225"/>
    <p:sldId id="417" r:id="rId226"/>
    <p:sldId id="506" r:id="rId227"/>
    <p:sldId id="416" r:id="rId2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768" autoAdjust="0"/>
  </p:normalViewPr>
  <p:slideViewPr>
    <p:cSldViewPr snapToGrid="0" showGuides="1">
      <p:cViewPr varScale="1">
        <p:scale>
          <a:sx n="103" d="100"/>
          <a:sy n="103" d="100"/>
        </p:scale>
        <p:origin x="96" y="7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tableStyles" Target="tableStyle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7CE90-BDFA-4B01-84CA-E24507633B57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22252-6602-4F8C-A6F1-404C360BDD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1410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28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Vale a </a:t>
            </a:r>
            <a:r>
              <a:rPr lang="en-CA" dirty="0" err="1"/>
              <a:t>pena</a:t>
            </a:r>
            <a:r>
              <a:rPr lang="en-CA" dirty="0"/>
              <a:t> </a:t>
            </a:r>
            <a:r>
              <a:rPr lang="en-CA" dirty="0" err="1"/>
              <a:t>ocupar</a:t>
            </a:r>
            <a:r>
              <a:rPr lang="en-CA" dirty="0"/>
              <a:t> um </a:t>
            </a:r>
            <a:r>
              <a:rPr lang="en-CA" dirty="0" err="1"/>
              <a:t>espaço</a:t>
            </a:r>
            <a:r>
              <a:rPr lang="en-CA" dirty="0"/>
              <a:t> </a:t>
            </a:r>
            <a:r>
              <a:rPr lang="en-CA" dirty="0" err="1"/>
              <a:t>maior</a:t>
            </a:r>
            <a:r>
              <a:rPr lang="en-CA" dirty="0"/>
              <a:t> </a:t>
            </a:r>
            <a:r>
              <a:rPr lang="en-CA" dirty="0" err="1"/>
              <a:t>nos</a:t>
            </a:r>
            <a:r>
              <a:rPr lang="en-CA" dirty="0"/>
              <a:t>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7490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Vale a </a:t>
            </a:r>
            <a:r>
              <a:rPr lang="en-CA" dirty="0" err="1"/>
              <a:t>pena</a:t>
            </a:r>
            <a:r>
              <a:rPr lang="en-CA" dirty="0"/>
              <a:t> </a:t>
            </a:r>
            <a:r>
              <a:rPr lang="en-CA" dirty="0" err="1"/>
              <a:t>ocupar</a:t>
            </a:r>
            <a:r>
              <a:rPr lang="en-CA" dirty="0"/>
              <a:t> um </a:t>
            </a:r>
            <a:r>
              <a:rPr lang="en-CA" dirty="0" err="1"/>
              <a:t>espaço</a:t>
            </a:r>
            <a:r>
              <a:rPr lang="en-CA" dirty="0"/>
              <a:t> </a:t>
            </a:r>
            <a:r>
              <a:rPr lang="en-CA" dirty="0" err="1"/>
              <a:t>maior</a:t>
            </a:r>
            <a:r>
              <a:rPr lang="en-CA" dirty="0"/>
              <a:t> </a:t>
            </a:r>
            <a:r>
              <a:rPr lang="en-CA" dirty="0" err="1"/>
              <a:t>nos</a:t>
            </a:r>
            <a:r>
              <a:rPr lang="en-CA" dirty="0"/>
              <a:t>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3900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Botar</a:t>
            </a:r>
            <a:r>
              <a:rPr lang="en-CA" dirty="0"/>
              <a:t> </a:t>
            </a:r>
            <a:r>
              <a:rPr lang="en-CA" dirty="0" err="1"/>
              <a:t>mais</a:t>
            </a:r>
            <a:r>
              <a:rPr lang="en-CA" dirty="0"/>
              <a:t> um </a:t>
            </a:r>
            <a:r>
              <a:rPr lang="en-CA" dirty="0" err="1"/>
              <a:t>pouco</a:t>
            </a:r>
            <a:r>
              <a:rPr lang="en-CA" dirty="0"/>
              <a:t> da </a:t>
            </a:r>
            <a:r>
              <a:rPr lang="en-CA" dirty="0" err="1"/>
              <a:t>metodologia</a:t>
            </a:r>
            <a:r>
              <a:rPr lang="en-CA" dirty="0"/>
              <a:t> de </a:t>
            </a:r>
            <a:r>
              <a:rPr lang="en-CA" dirty="0" err="1"/>
              <a:t>cada</a:t>
            </a:r>
            <a:r>
              <a:rPr lang="en-CA" dirty="0"/>
              <a:t> </a:t>
            </a:r>
            <a:r>
              <a:rPr lang="en-CA" dirty="0" err="1"/>
              <a:t>estudo</a:t>
            </a:r>
            <a:r>
              <a:rPr lang="en-CA" dirty="0"/>
              <a:t>, </a:t>
            </a:r>
            <a:r>
              <a:rPr lang="en-CA" dirty="0" err="1"/>
              <a:t>pois</a:t>
            </a:r>
            <a:r>
              <a:rPr lang="en-CA" dirty="0"/>
              <a:t> de </a:t>
            </a:r>
            <a:r>
              <a:rPr lang="en-CA" dirty="0" err="1"/>
              <a:t>repente</a:t>
            </a:r>
            <a:r>
              <a:rPr lang="en-CA" dirty="0"/>
              <a:t> </a:t>
            </a:r>
            <a:r>
              <a:rPr lang="en-CA" dirty="0" err="1"/>
              <a:t>fica</a:t>
            </a:r>
            <a:r>
              <a:rPr lang="en-CA" dirty="0"/>
              <a:t> </a:t>
            </a:r>
            <a:r>
              <a:rPr lang="en-CA" dirty="0" err="1"/>
              <a:t>parecendo</a:t>
            </a:r>
            <a:r>
              <a:rPr lang="en-CA" dirty="0"/>
              <a:t> simples. ESPECIALMENTE PARA O ESTUDO QUALITATIVO, </a:t>
            </a:r>
            <a:br>
              <a:rPr lang="en-CA" dirty="0"/>
            </a:br>
            <a:r>
              <a:rPr lang="en-CA" dirty="0"/>
              <a:t>da a </a:t>
            </a:r>
            <a:r>
              <a:rPr lang="en-CA" dirty="0" err="1"/>
              <a:t>impressao</a:t>
            </a:r>
            <a:r>
              <a:rPr lang="en-CA" dirty="0"/>
              <a:t> de </a:t>
            </a:r>
            <a:r>
              <a:rPr lang="en-CA" dirty="0" err="1"/>
              <a:t>ter</a:t>
            </a:r>
            <a:r>
              <a:rPr lang="en-CA" dirty="0"/>
              <a:t> </a:t>
            </a:r>
            <a:r>
              <a:rPr lang="en-CA" dirty="0" err="1"/>
              <a:t>sido</a:t>
            </a:r>
            <a:r>
              <a:rPr lang="en-CA" dirty="0"/>
              <a:t> um </a:t>
            </a:r>
            <a:r>
              <a:rPr lang="en-CA" dirty="0" err="1"/>
              <a:t>estudo</a:t>
            </a:r>
            <a:r>
              <a:rPr lang="en-CA" dirty="0"/>
              <a:t> </a:t>
            </a:r>
            <a:r>
              <a:rPr lang="en-CA" dirty="0" err="1"/>
              <a:t>bem</a:t>
            </a:r>
            <a:r>
              <a:rPr lang="en-CA" dirty="0"/>
              <a:t> simples.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6028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Comment the use of regression model and statistical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3941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Again </a:t>
            </a:r>
            <a:r>
              <a:rPr lang="en-CA" dirty="0" err="1"/>
              <a:t>emphisize</a:t>
            </a:r>
            <a:r>
              <a:rPr lang="en-CA" dirty="0"/>
              <a:t> the use of statistical models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8766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Fazer </a:t>
            </a:r>
            <a:r>
              <a:rPr lang="en-CA" dirty="0" err="1"/>
              <a:t>uma</a:t>
            </a:r>
            <a:r>
              <a:rPr lang="en-CA" dirty="0"/>
              <a:t> </a:t>
            </a:r>
            <a:r>
              <a:rPr lang="en-CA" dirty="0" err="1"/>
              <a:t>reflexao</a:t>
            </a:r>
            <a:r>
              <a:rPr lang="en-CA" dirty="0"/>
              <a:t> no final </a:t>
            </a:r>
            <a:r>
              <a:rPr lang="en-CA" dirty="0" err="1"/>
              <a:t>atraves</a:t>
            </a:r>
            <a:r>
              <a:rPr lang="en-CA" dirty="0"/>
              <a:t> dos </a:t>
            </a:r>
            <a:r>
              <a:rPr lang="en-CA" dirty="0" err="1"/>
              <a:t>dois</a:t>
            </a:r>
            <a:r>
              <a:rPr lang="en-CA" dirty="0"/>
              <a:t> </a:t>
            </a:r>
            <a:r>
              <a:rPr lang="en-CA" dirty="0" err="1"/>
              <a:t>objetivos</a:t>
            </a:r>
            <a:r>
              <a:rPr lang="en-CA" dirty="0"/>
              <a:t>.</a:t>
            </a:r>
            <a:br>
              <a:rPr lang="en-CA" dirty="0"/>
            </a:br>
            <a:r>
              <a:rPr lang="en-CA" dirty="0" err="1"/>
              <a:t>Qual</a:t>
            </a:r>
            <a:r>
              <a:rPr lang="en-CA" dirty="0"/>
              <a:t> </a:t>
            </a:r>
            <a:r>
              <a:rPr lang="en-CA" dirty="0" err="1"/>
              <a:t>foi</a:t>
            </a:r>
            <a:r>
              <a:rPr lang="en-CA" dirty="0"/>
              <a:t> a vantage de </a:t>
            </a:r>
            <a:r>
              <a:rPr lang="en-CA" dirty="0" err="1"/>
              <a:t>ter</a:t>
            </a:r>
            <a:r>
              <a:rPr lang="en-CA" dirty="0"/>
              <a:t> </a:t>
            </a:r>
            <a:r>
              <a:rPr lang="en-CA" dirty="0" err="1"/>
              <a:t>usado</a:t>
            </a:r>
            <a:r>
              <a:rPr lang="en-CA" dirty="0"/>
              <a:t> o </a:t>
            </a:r>
            <a:r>
              <a:rPr lang="en-CA" dirty="0" err="1"/>
              <a:t>metodo</a:t>
            </a:r>
            <a:r>
              <a:rPr lang="en-CA" dirty="0"/>
              <a:t> qualitative?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144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8517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also perform 4 follow up interviews with participants that were willing to do 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145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7850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also perform 4 follow up interviews with participants that were willing to do 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146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6646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Valorizar</a:t>
            </a:r>
            <a:r>
              <a:rPr lang="en-CA" dirty="0"/>
              <a:t> </a:t>
            </a:r>
            <a:r>
              <a:rPr lang="en-CA" dirty="0" err="1"/>
              <a:t>bem</a:t>
            </a:r>
            <a:r>
              <a:rPr lang="en-CA" dirty="0"/>
              <a:t> a </a:t>
            </a:r>
            <a:r>
              <a:rPr lang="en-CA" dirty="0" err="1"/>
              <a:t>metodologia</a:t>
            </a:r>
            <a:r>
              <a:rPr lang="en-CA" dirty="0"/>
              <a:t> </a:t>
            </a:r>
            <a:r>
              <a:rPr lang="en-CA" dirty="0" err="1"/>
              <a:t>aqui</a:t>
            </a:r>
            <a:r>
              <a:rPr lang="en-CA" dirty="0"/>
              <a:t>, </a:t>
            </a:r>
            <a:r>
              <a:rPr lang="en-CA" dirty="0" err="1"/>
              <a:t>detalhar</a:t>
            </a:r>
            <a:r>
              <a:rPr lang="en-CA" dirty="0"/>
              <a:t> </a:t>
            </a:r>
            <a:r>
              <a:rPr lang="en-CA" dirty="0" err="1"/>
              <a:t>bem</a:t>
            </a:r>
            <a:r>
              <a:rPr lang="en-CA" dirty="0"/>
              <a:t> </a:t>
            </a:r>
            <a:r>
              <a:rPr lang="en-CA" dirty="0" err="1"/>
              <a:t>mais</a:t>
            </a:r>
            <a:r>
              <a:rPr lang="en-CA" dirty="0"/>
              <a:t>. </a:t>
            </a:r>
            <a:r>
              <a:rPr lang="en-CA" dirty="0" err="1"/>
              <a:t>Pode</a:t>
            </a:r>
            <a:r>
              <a:rPr lang="en-CA" dirty="0"/>
              <a:t> </a:t>
            </a:r>
            <a:r>
              <a:rPr lang="en-CA" dirty="0" err="1"/>
              <a:t>ressaltar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que usually we have executed regression analysis, statistical tests. -&gt; </a:t>
            </a:r>
            <a:r>
              <a:rPr lang="en-CA" dirty="0" err="1"/>
              <a:t>dar</a:t>
            </a:r>
            <a:r>
              <a:rPr lang="en-CA" dirty="0"/>
              <a:t> </a:t>
            </a:r>
            <a:r>
              <a:rPr lang="en-CA" dirty="0" err="1"/>
              <a:t>mais</a:t>
            </a:r>
            <a:r>
              <a:rPr lang="en-CA" dirty="0"/>
              <a:t> </a:t>
            </a:r>
            <a:r>
              <a:rPr lang="en-CA" dirty="0" err="1"/>
              <a:t>brilho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148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7927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Sempre</a:t>
            </a:r>
            <a:r>
              <a:rPr lang="en-CA" dirty="0"/>
              <a:t> </a:t>
            </a:r>
            <a:r>
              <a:rPr lang="en-CA" dirty="0" err="1"/>
              <a:t>interessante</a:t>
            </a:r>
            <a:r>
              <a:rPr lang="en-CA" dirty="0"/>
              <a:t> </a:t>
            </a:r>
            <a:r>
              <a:rPr lang="en-CA" dirty="0" err="1"/>
              <a:t>confrontar</a:t>
            </a:r>
            <a:r>
              <a:rPr lang="en-CA" dirty="0"/>
              <a:t> com </a:t>
            </a:r>
            <a:r>
              <a:rPr lang="en-CA" dirty="0" err="1"/>
              <a:t>os</a:t>
            </a:r>
            <a:r>
              <a:rPr lang="en-CA" dirty="0"/>
              <a:t> </a:t>
            </a:r>
            <a:r>
              <a:rPr lang="en-CA" dirty="0" err="1"/>
              <a:t>resultados</a:t>
            </a:r>
            <a:r>
              <a:rPr lang="en-CA" dirty="0"/>
              <a:t> </a:t>
            </a:r>
            <a:r>
              <a:rPr lang="en-CA" dirty="0" err="1"/>
              <a:t>quantitativos</a:t>
            </a:r>
            <a:r>
              <a:rPr lang="en-CA" dirty="0"/>
              <a:t> e </a:t>
            </a:r>
            <a:r>
              <a:rPr lang="en-CA" dirty="0" err="1"/>
              <a:t>qualitativos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151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5987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4999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214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7052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Tool = </a:t>
            </a:r>
            <a:r>
              <a:rPr lang="en-CA" dirty="0" err="1"/>
              <a:t>conforme</a:t>
            </a:r>
            <a:r>
              <a:rPr lang="en-CA" dirty="0"/>
              <a:t> o </a:t>
            </a:r>
            <a:r>
              <a:rPr lang="en-CA" dirty="0" err="1"/>
              <a:t>codigo</a:t>
            </a:r>
            <a:r>
              <a:rPr lang="en-CA" dirty="0"/>
              <a:t> </a:t>
            </a:r>
            <a:r>
              <a:rPr lang="en-CA" dirty="0" err="1"/>
              <a:t>vai</a:t>
            </a:r>
            <a:r>
              <a:rPr lang="en-CA" dirty="0"/>
              <a:t> </a:t>
            </a:r>
            <a:r>
              <a:rPr lang="en-CA" dirty="0" err="1"/>
              <a:t>mudando</a:t>
            </a:r>
            <a:r>
              <a:rPr lang="en-CA" dirty="0"/>
              <a:t> e </a:t>
            </a:r>
            <a:r>
              <a:rPr lang="en-CA" dirty="0" err="1"/>
              <a:t>uma</a:t>
            </a:r>
            <a:r>
              <a:rPr lang="en-CA" dirty="0"/>
              <a:t> issue </a:t>
            </a:r>
            <a:r>
              <a:rPr lang="en-CA" dirty="0" err="1"/>
              <a:t>vai</a:t>
            </a:r>
            <a:r>
              <a:rPr lang="en-CA" dirty="0"/>
              <a:t> </a:t>
            </a:r>
            <a:r>
              <a:rPr lang="en-CA" dirty="0" err="1"/>
              <a:t>esperando</a:t>
            </a:r>
            <a:r>
              <a:rPr lang="en-CA" dirty="0"/>
              <a:t>, a </a:t>
            </a:r>
            <a:r>
              <a:rPr lang="en-CA" dirty="0" err="1"/>
              <a:t>integracao</a:t>
            </a:r>
            <a:r>
              <a:rPr lang="en-CA" dirty="0"/>
              <a:t> </a:t>
            </a:r>
            <a:r>
              <a:rPr lang="en-CA" dirty="0" err="1"/>
              <a:t>vai</a:t>
            </a:r>
            <a:r>
              <a:rPr lang="en-CA" dirty="0"/>
              <a:t> </a:t>
            </a:r>
            <a:r>
              <a:rPr lang="en-CA" dirty="0" err="1"/>
              <a:t>ficando</a:t>
            </a:r>
            <a:r>
              <a:rPr lang="en-CA" dirty="0"/>
              <a:t> </a:t>
            </a:r>
            <a:r>
              <a:rPr lang="en-CA" dirty="0" err="1"/>
              <a:t>mais</a:t>
            </a:r>
            <a:r>
              <a:rPr lang="en-CA" dirty="0"/>
              <a:t> </a:t>
            </a:r>
            <a:r>
              <a:rPr lang="en-CA" dirty="0" err="1"/>
              <a:t>complicada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218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3286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Tool = </a:t>
            </a:r>
            <a:r>
              <a:rPr lang="en-CA" dirty="0" err="1"/>
              <a:t>conforme</a:t>
            </a:r>
            <a:r>
              <a:rPr lang="en-CA" dirty="0"/>
              <a:t> o </a:t>
            </a:r>
            <a:r>
              <a:rPr lang="en-CA" dirty="0" err="1"/>
              <a:t>codigo</a:t>
            </a:r>
            <a:r>
              <a:rPr lang="en-CA" dirty="0"/>
              <a:t> </a:t>
            </a:r>
            <a:r>
              <a:rPr lang="en-CA" dirty="0" err="1"/>
              <a:t>vai</a:t>
            </a:r>
            <a:r>
              <a:rPr lang="en-CA" dirty="0"/>
              <a:t> </a:t>
            </a:r>
            <a:r>
              <a:rPr lang="en-CA" dirty="0" err="1"/>
              <a:t>mudando</a:t>
            </a:r>
            <a:r>
              <a:rPr lang="en-CA" dirty="0"/>
              <a:t> e </a:t>
            </a:r>
            <a:r>
              <a:rPr lang="en-CA" dirty="0" err="1"/>
              <a:t>uma</a:t>
            </a:r>
            <a:r>
              <a:rPr lang="en-CA" dirty="0"/>
              <a:t> issue </a:t>
            </a:r>
            <a:r>
              <a:rPr lang="en-CA" dirty="0" err="1"/>
              <a:t>vai</a:t>
            </a:r>
            <a:r>
              <a:rPr lang="en-CA" dirty="0"/>
              <a:t> </a:t>
            </a:r>
            <a:r>
              <a:rPr lang="en-CA" dirty="0" err="1"/>
              <a:t>esperando</a:t>
            </a:r>
            <a:r>
              <a:rPr lang="en-CA" dirty="0"/>
              <a:t>, a </a:t>
            </a:r>
            <a:r>
              <a:rPr lang="en-CA" dirty="0" err="1"/>
              <a:t>integracao</a:t>
            </a:r>
            <a:r>
              <a:rPr lang="en-CA" dirty="0"/>
              <a:t> </a:t>
            </a:r>
            <a:r>
              <a:rPr lang="en-CA" dirty="0" err="1"/>
              <a:t>vai</a:t>
            </a:r>
            <a:r>
              <a:rPr lang="en-CA" dirty="0"/>
              <a:t> </a:t>
            </a:r>
            <a:r>
              <a:rPr lang="en-CA" dirty="0" err="1"/>
              <a:t>ficando</a:t>
            </a:r>
            <a:r>
              <a:rPr lang="en-CA" dirty="0"/>
              <a:t> </a:t>
            </a:r>
            <a:r>
              <a:rPr lang="en-CA" dirty="0" err="1"/>
              <a:t>mais</a:t>
            </a:r>
            <a:r>
              <a:rPr lang="en-CA" dirty="0"/>
              <a:t> </a:t>
            </a:r>
            <a:r>
              <a:rPr lang="en-CA" dirty="0" err="1"/>
              <a:t>complicada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219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7592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6078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Mencionar</a:t>
            </a:r>
            <a:r>
              <a:rPr lang="en-CA" dirty="0"/>
              <a:t> um </a:t>
            </a:r>
            <a:r>
              <a:rPr lang="en-CA" dirty="0" err="1"/>
              <a:t>ou</a:t>
            </a:r>
            <a:r>
              <a:rPr lang="en-CA" dirty="0"/>
              <a:t> outro que </a:t>
            </a:r>
            <a:r>
              <a:rPr lang="en-CA" dirty="0" err="1"/>
              <a:t>sejam</a:t>
            </a:r>
            <a:r>
              <a:rPr lang="en-CA" dirty="0"/>
              <a:t> </a:t>
            </a:r>
            <a:r>
              <a:rPr lang="en-CA" dirty="0" err="1"/>
              <a:t>os</a:t>
            </a:r>
            <a:r>
              <a:rPr lang="en-CA" dirty="0"/>
              <a:t> </a:t>
            </a:r>
            <a:r>
              <a:rPr lang="en-CA" dirty="0" err="1"/>
              <a:t>mais</a:t>
            </a:r>
            <a:r>
              <a:rPr lang="en-CA" dirty="0"/>
              <a:t> </a:t>
            </a:r>
            <a:r>
              <a:rPr lang="en-CA" dirty="0" err="1"/>
              <a:t>proximos</a:t>
            </a:r>
            <a:r>
              <a:rPr lang="en-CA" dirty="0"/>
              <a:t> do </a:t>
            </a:r>
            <a:r>
              <a:rPr lang="en-CA" dirty="0" err="1"/>
              <a:t>trabalho</a:t>
            </a:r>
            <a:r>
              <a:rPr lang="en-CA" dirty="0"/>
              <a:t>. Ver se vale a </a:t>
            </a:r>
            <a:r>
              <a:rPr lang="en-CA" dirty="0" err="1"/>
              <a:t>pena</a:t>
            </a:r>
            <a:r>
              <a:rPr lang="en-CA" dirty="0"/>
              <a:t> </a:t>
            </a:r>
            <a:r>
              <a:rPr lang="en-CA" dirty="0" err="1"/>
              <a:t>encaixar</a:t>
            </a:r>
            <a:br>
              <a:rPr lang="en-CA" dirty="0"/>
            </a:br>
            <a:r>
              <a:rPr lang="en-CA" dirty="0" err="1"/>
              <a:t>Outra</a:t>
            </a:r>
            <a:r>
              <a:rPr lang="en-CA" dirty="0"/>
              <a:t> </a:t>
            </a:r>
            <a:r>
              <a:rPr lang="en-CA" dirty="0" err="1"/>
              <a:t>possibilidade</a:t>
            </a:r>
            <a:r>
              <a:rPr lang="en-CA" dirty="0"/>
              <a:t> é </a:t>
            </a:r>
            <a:r>
              <a:rPr lang="en-CA" dirty="0" err="1"/>
              <a:t>deixar</a:t>
            </a:r>
            <a:r>
              <a:rPr lang="en-CA" dirty="0"/>
              <a:t> pro final e </a:t>
            </a:r>
            <a:r>
              <a:rPr lang="en-CA" dirty="0" err="1"/>
              <a:t>falar</a:t>
            </a:r>
            <a:r>
              <a:rPr lang="en-CA" dirty="0"/>
              <a:t> de related work (</a:t>
            </a:r>
            <a:r>
              <a:rPr lang="en-CA" dirty="0" err="1"/>
              <a:t>botar</a:t>
            </a:r>
            <a:r>
              <a:rPr lang="en-CA" dirty="0"/>
              <a:t> pro final no slide de related work é </a:t>
            </a:r>
            <a:r>
              <a:rPr lang="en-CA" dirty="0" err="1"/>
              <a:t>melhor</a:t>
            </a:r>
            <a:r>
              <a:rPr lang="en-CA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7302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933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6266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4355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Vale a </a:t>
            </a:r>
            <a:r>
              <a:rPr lang="en-CA" dirty="0" err="1"/>
              <a:t>pena</a:t>
            </a:r>
            <a:r>
              <a:rPr lang="en-CA" dirty="0"/>
              <a:t> </a:t>
            </a:r>
            <a:r>
              <a:rPr lang="en-CA" dirty="0" err="1"/>
              <a:t>ocupar</a:t>
            </a:r>
            <a:r>
              <a:rPr lang="en-CA" dirty="0"/>
              <a:t> um </a:t>
            </a:r>
            <a:r>
              <a:rPr lang="en-CA" dirty="0" err="1"/>
              <a:t>espaço</a:t>
            </a:r>
            <a:r>
              <a:rPr lang="en-CA" dirty="0"/>
              <a:t> </a:t>
            </a:r>
            <a:r>
              <a:rPr lang="en-CA" dirty="0" err="1"/>
              <a:t>maior</a:t>
            </a:r>
            <a:r>
              <a:rPr lang="en-CA" dirty="0"/>
              <a:t> </a:t>
            </a:r>
            <a:r>
              <a:rPr lang="en-CA" dirty="0" err="1"/>
              <a:t>nos</a:t>
            </a:r>
            <a:r>
              <a:rPr lang="en-CA" dirty="0"/>
              <a:t>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7690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Vale a </a:t>
            </a:r>
            <a:r>
              <a:rPr lang="en-CA" dirty="0" err="1"/>
              <a:t>pena</a:t>
            </a:r>
            <a:r>
              <a:rPr lang="en-CA" dirty="0"/>
              <a:t> </a:t>
            </a:r>
            <a:r>
              <a:rPr lang="en-CA" dirty="0" err="1"/>
              <a:t>ocupar</a:t>
            </a:r>
            <a:r>
              <a:rPr lang="en-CA" dirty="0"/>
              <a:t> um </a:t>
            </a:r>
            <a:r>
              <a:rPr lang="en-CA" dirty="0" err="1"/>
              <a:t>espaço</a:t>
            </a:r>
            <a:r>
              <a:rPr lang="en-CA" dirty="0"/>
              <a:t> </a:t>
            </a:r>
            <a:r>
              <a:rPr lang="en-CA" dirty="0" err="1"/>
              <a:t>maior</a:t>
            </a:r>
            <a:r>
              <a:rPr lang="en-CA" dirty="0"/>
              <a:t> </a:t>
            </a:r>
            <a:r>
              <a:rPr lang="en-CA" dirty="0" err="1"/>
              <a:t>nos</a:t>
            </a:r>
            <a:r>
              <a:rPr lang="en-CA" dirty="0"/>
              <a:t>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5112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9925050" y="6188075"/>
            <a:ext cx="2266950" cy="669925"/>
          </a:xfrm>
        </p:spPr>
        <p:txBody>
          <a:bodyPr/>
          <a:lstStyle>
            <a:lvl5pPr marL="1828800" indent="0">
              <a:buNone/>
              <a:defRPr>
                <a:latin typeface="Constantia" panose="02030602050306030303" pitchFamily="18" charset="0"/>
              </a:defRPr>
            </a:lvl5pPr>
          </a:lstStyle>
          <a:p>
            <a:pPr lvl="4"/>
            <a:r>
              <a:rPr lang="en-CA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144094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152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0690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1430724"/>
          </a:xfrm>
        </p:spPr>
        <p:txBody>
          <a:bodyPr anchor="t"/>
          <a:lstStyle>
            <a:lvl1pPr>
              <a:defRPr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1794"/>
            <a:ext cx="10515600" cy="4241073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3pPr>
            <a:lvl4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4pPr>
            <a:lvl5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838200" y="167845"/>
            <a:ext cx="10515600" cy="403225"/>
          </a:xfrm>
        </p:spPr>
        <p:txBody>
          <a:bodyPr/>
          <a:lstStyle>
            <a:lvl1pPr marL="0" indent="0">
              <a:buNone/>
              <a:defRPr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1pPr>
          </a:lstStyle>
          <a:p>
            <a:pPr lvl="0"/>
            <a:r>
              <a:rPr lang="en-US" dirty="0"/>
              <a:t>Subtitle</a:t>
            </a:r>
            <a:endParaRPr lang="en-CA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11734800" y="6407149"/>
            <a:ext cx="457200" cy="450851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Constantia" panose="02030602050306030303" pitchFamily="18" charset="0"/>
              </a:defRPr>
            </a:lvl1pPr>
          </a:lstStyle>
          <a:p>
            <a:pPr lvl="0"/>
            <a:r>
              <a:rPr lang="en-CA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69239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6153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974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95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6722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0779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0068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6572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703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4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6033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Understanding the Delivery Delay of Addressed Issues in Large Software Projects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20096"/>
            <a:ext cx="9144000" cy="1655762"/>
          </a:xfrm>
        </p:spPr>
        <p:txBody>
          <a:bodyPr/>
          <a:lstStyle/>
          <a:p>
            <a:r>
              <a:rPr lang="en-CA" b="1" dirty="0">
                <a:latin typeface="Constantia" panose="02030602050306030303" pitchFamily="18" charset="0"/>
              </a:rPr>
              <a:t>Candidate:</a:t>
            </a:r>
            <a:r>
              <a:rPr lang="en-CA" dirty="0">
                <a:latin typeface="Constantia" panose="02030602050306030303" pitchFamily="18" charset="0"/>
              </a:rPr>
              <a:t> </a:t>
            </a:r>
            <a:r>
              <a:rPr lang="en-CA" u="sng" dirty="0">
                <a:latin typeface="Constantia" panose="02030602050306030303" pitchFamily="18" charset="0"/>
              </a:rPr>
              <a:t>Daniel Alencar da Costa</a:t>
            </a:r>
          </a:p>
          <a:p>
            <a:r>
              <a:rPr lang="en-CA" b="1" dirty="0">
                <a:latin typeface="Constantia" panose="02030602050306030303" pitchFamily="18" charset="0"/>
              </a:rPr>
              <a:t>Advisors:</a:t>
            </a:r>
            <a:r>
              <a:rPr lang="en-CA" dirty="0">
                <a:latin typeface="Constantia" panose="02030602050306030303" pitchFamily="18" charset="0"/>
              </a:rPr>
              <a:t> Uirá Kulesza and Ahmed E. Hassan</a:t>
            </a:r>
          </a:p>
        </p:txBody>
      </p:sp>
      <p:pic>
        <p:nvPicPr>
          <p:cNvPr id="1026" name="Picture 2" descr="Image result for UFR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194" y="112153"/>
            <a:ext cx="1621612" cy="187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48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8" y="3606281"/>
            <a:ext cx="2367164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r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180" y="3516044"/>
            <a:ext cx="2007646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6100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Reported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2793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Fixed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2162520" y="3170105"/>
            <a:ext cx="3445181" cy="244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looking be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749" y="1886451"/>
            <a:ext cx="3501251" cy="154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638164" y="1363231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User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19915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Although an issue has been addressed, users may still wait some time to experience it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Problem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536741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090" y="4975719"/>
            <a:ext cx="295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Indeed, delivery delay is frequent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678044" y="1604734"/>
            <a:ext cx="2258464" cy="212004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4607767" y="4975718"/>
            <a:ext cx="2954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Project factors are the most important</a:t>
            </a:r>
          </a:p>
        </p:txBody>
      </p:sp>
      <p:sp>
        <p:nvSpPr>
          <p:cNvPr id="20" name="Flowchart: Process 19"/>
          <p:cNvSpPr/>
          <p:nvPr/>
        </p:nvSpPr>
        <p:spPr>
          <a:xfrm>
            <a:off x="4857668" y="1668863"/>
            <a:ext cx="2484310" cy="192731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/>
          <p:cNvSpPr txBox="1"/>
          <p:nvPr/>
        </p:nvSpPr>
        <p:spPr>
          <a:xfrm>
            <a:off x="8892677" y="5008149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A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02008" y="4975718"/>
            <a:ext cx="2954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Again… project factors are the most important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2035142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Delivery delays represent an overhead that development teams need to manage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241" y="1972605"/>
            <a:ext cx="5839519" cy="4379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9323949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wikihow.com/images/e/ea/Create-Study-Plans-Step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54954" cy="82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4967"/>
            <a:ext cx="10515600" cy="1430724"/>
          </a:xfr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CA" u="sng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Do rapid releases reduce delivery delays?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CA" sz="4400" dirty="0">
                <a:solidFill>
                  <a:schemeClr val="bg1"/>
                </a:solidFill>
              </a:rPr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6500302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200122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 allure of delivering new features more quickly has led many projects to adopt rapid release cycles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pic>
        <p:nvPicPr>
          <p:cNvPr id="5" name="Picture 2" descr="https://nicoyguevarratoons.files.wordpress.com/2016/01/the-flash-delivering-pizza-cartoon-versions-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53" y="2912947"/>
            <a:ext cx="5581894" cy="425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32206744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7334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However, the speed at which features are delivered using rapid releases still needs to be empirically checked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595" y="3259396"/>
            <a:ext cx="2404508" cy="3664013"/>
          </a:xfrm>
          <a:prstGeom prst="rect">
            <a:avLst/>
          </a:prstGeom>
        </p:spPr>
      </p:pic>
      <p:sp>
        <p:nvSpPr>
          <p:cNvPr id="6" name="Thought Bubble: Cloud 5"/>
          <p:cNvSpPr/>
          <p:nvPr/>
        </p:nvSpPr>
        <p:spPr>
          <a:xfrm rot="1160693">
            <a:off x="5738256" y="2620916"/>
            <a:ext cx="3345833" cy="1971995"/>
          </a:xfrm>
          <a:prstGeom prst="cloudCallo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6310103" y="3070587"/>
            <a:ext cx="2832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Uh oh… again,</a:t>
            </a:r>
          </a:p>
          <a:p>
            <a:r>
              <a:rPr lang="en-CA" sz="2800" dirty="0">
                <a:latin typeface="Constantia" panose="02030602050306030303" pitchFamily="18" charset="0"/>
              </a:rPr>
              <a:t>no evidences…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23045017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116147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set out to empirically compare the delivery delay of traditional and rapid releases of the Firefox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9600" y="4471212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20400" y="4459574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Rapid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9600" y="4994432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111 releases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20400" y="4994432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73 releases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9600" y="5517652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34,673 issues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20400" y="5517652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37,443 issues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361" y="2550104"/>
            <a:ext cx="2702950" cy="2027212"/>
          </a:xfrm>
          <a:prstGeom prst="rect">
            <a:avLst/>
          </a:prstGeom>
        </p:spPr>
      </p:pic>
      <p:pic>
        <p:nvPicPr>
          <p:cNvPr id="12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996" y="2738687"/>
            <a:ext cx="2418938" cy="168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367483" y="2838352"/>
            <a:ext cx="3169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4465" y="6058114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1.0 to 4.0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15311" y="6059578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10 to 27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0409642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22138473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12438397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2149070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4257215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8" y="3606281"/>
            <a:ext cx="2367164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180" y="3516044"/>
            <a:ext cx="2007646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6100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Reported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2793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Fixed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2162520" y="3170105"/>
            <a:ext cx="3445181" cy="244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looking be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749" y="1886451"/>
            <a:ext cx="3501251" cy="154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638164" y="1363231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User</a:t>
            </a:r>
          </a:p>
        </p:txBody>
      </p:sp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92" y="3606281"/>
            <a:ext cx="2367164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638164" y="6086322"/>
            <a:ext cx="1861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Still…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19915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Although an issue has been addressed, users may still wait some time to experience it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Problem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982994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3" name="Rectangle 2"/>
          <p:cNvSpPr/>
          <p:nvPr/>
        </p:nvSpPr>
        <p:spPr>
          <a:xfrm>
            <a:off x="4744071" y="1735494"/>
            <a:ext cx="2748411" cy="1080054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lowchart: Process 20"/>
          <p:cNvSpPr/>
          <p:nvPr/>
        </p:nvSpPr>
        <p:spPr>
          <a:xfrm>
            <a:off x="9069355" y="1604865"/>
            <a:ext cx="2519265" cy="199958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2573073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312089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Although issues are fixed more quickly in rapid releases, they are delivered more slowly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Are addressed issues delivered more quickly in rapid releases?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3079708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312089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Although issues are fixed more quickly in rapid releases, they are delivered more slowly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Are addressed issues delivered more quickly in rapid releases?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279" y="2176584"/>
            <a:ext cx="5736847" cy="46367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7937" y="2636912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5361" y="4221088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17937" y="5445224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92173" y="6346775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-509082" y="4228782"/>
            <a:ext cx="446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Days to deliver fixed issues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35760" y="3878081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33568" y="3356992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Rapid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32948782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312089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Fixed issues are delivered more consistently in rapid releases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Are addressed issues delivered more quickly in rapid releases?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643" y="2161273"/>
            <a:ext cx="5734050" cy="4629150"/>
          </a:xfrm>
          <a:prstGeom prst="rect">
            <a:avLst/>
          </a:prstGeom>
        </p:spPr>
      </p:pic>
      <p:pic>
        <p:nvPicPr>
          <p:cNvPr id="7" name="Picture 2" descr="http://learnyousomeerlang.com/static/img/she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44" y="3816604"/>
            <a:ext cx="29718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orig07.deviantart.net/def9/f/2015/095/3/e/3e1139e1b8291d70c7a5a7e9dc3679ee-d8ohmh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590" y="3207255"/>
            <a:ext cx="3225969" cy="2580775"/>
          </a:xfrm>
          <a:prstGeom prst="rect">
            <a:avLst/>
          </a:prstGeom>
          <a:gradFill>
            <a:gsLst>
              <a:gs pos="13283">
                <a:srgbClr val="EBF3FA"/>
              </a:gs>
              <a:gs pos="53132">
                <a:srgbClr val="C8DDF1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9" name="TextBox 8"/>
          <p:cNvSpPr txBox="1"/>
          <p:nvPr/>
        </p:nvSpPr>
        <p:spPr>
          <a:xfrm>
            <a:off x="3935760" y="3861605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33568" y="3340516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Rapid</a:t>
            </a:r>
          </a:p>
        </p:txBody>
      </p:sp>
      <p:sp>
        <p:nvSpPr>
          <p:cNvPr id="11" name="Rounded Rectangular Callout 4"/>
          <p:cNvSpPr/>
          <p:nvPr/>
        </p:nvSpPr>
        <p:spPr>
          <a:xfrm>
            <a:off x="601362" y="2776151"/>
            <a:ext cx="2369384" cy="840260"/>
          </a:xfrm>
          <a:prstGeom prst="wedgeRound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i="1" dirty="0">
                <a:solidFill>
                  <a:schemeClr val="tx1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I can be faster!</a:t>
            </a: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8990589" y="1996225"/>
            <a:ext cx="2284051" cy="1324825"/>
          </a:xfrm>
          <a:prstGeom prst="wedgeRound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i="1" dirty="0">
                <a:solidFill>
                  <a:schemeClr val="tx1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I have consistent gains!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42194878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3" name="Rectangle 2"/>
          <p:cNvSpPr/>
          <p:nvPr/>
        </p:nvSpPr>
        <p:spPr>
          <a:xfrm>
            <a:off x="4744071" y="1735494"/>
            <a:ext cx="2748411" cy="1080054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lowchart: Process 20"/>
          <p:cNvSpPr/>
          <p:nvPr/>
        </p:nvSpPr>
        <p:spPr>
          <a:xfrm>
            <a:off x="9069355" y="1604865"/>
            <a:ext cx="2519265" cy="199958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3568064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3" name="Rectangle 2"/>
          <p:cNvSpPr/>
          <p:nvPr/>
        </p:nvSpPr>
        <p:spPr>
          <a:xfrm>
            <a:off x="4744071" y="1735494"/>
            <a:ext cx="2748411" cy="1080054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lowchart: Process 20"/>
          <p:cNvSpPr/>
          <p:nvPr/>
        </p:nvSpPr>
        <p:spPr>
          <a:xfrm>
            <a:off x="9069355" y="1604865"/>
            <a:ext cx="2519265" cy="199958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349504" y="5222556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Rapid releases are not ‘</a:t>
            </a:r>
            <a:r>
              <a:rPr lang="en-CA" sz="2800" i="1" dirty="0">
                <a:latin typeface="Constantia" panose="02030602050306030303" pitchFamily="18" charset="0"/>
              </a:rPr>
              <a:t>that rapid</a:t>
            </a:r>
            <a:r>
              <a:rPr lang="en-CA" sz="2800" dirty="0">
                <a:latin typeface="Constantia" panose="02030602050306030303" pitchFamily="18" charset="0"/>
              </a:rPr>
              <a:t>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14441745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21" name="Flowchart: Process 20"/>
          <p:cNvSpPr/>
          <p:nvPr/>
        </p:nvSpPr>
        <p:spPr>
          <a:xfrm>
            <a:off x="9069355" y="1604865"/>
            <a:ext cx="2519265" cy="199958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349504" y="5222556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Rapid releases are not ‘</a:t>
            </a:r>
            <a:r>
              <a:rPr lang="en-CA" sz="2800" i="1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that rapid</a:t>
            </a:r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’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416634" y="1853194"/>
            <a:ext cx="2825559" cy="147676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11704660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8"/>
            <a:ext cx="10515600" cy="205083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Minor releases: a key reason as to why traditional releases can deliver fixed issues more quickly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0871718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RQ2 – Why can traditional releases deliver addressed issues more quickly?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21382047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8"/>
            <a:ext cx="10515600" cy="205083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Minor releases: a key reason as to why traditional releases can deliver fixed issues more quickly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0871718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RQ2 – Why can traditional releases deliver addressed issues more quickly?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64" y="2427627"/>
            <a:ext cx="5635669" cy="44430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988" y="2731657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412" y="4243825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3988" y="5395953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8224" y="6188041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4764" y="2742086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Major </a:t>
            </a:r>
          </a:p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6243" y="3766771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Minor </a:t>
            </a:r>
          </a:p>
          <a:p>
            <a:pPr algn="ctr"/>
            <a:r>
              <a:rPr lang="en-CA" sz="2800" i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953200" y="4387536"/>
            <a:ext cx="446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Days to deliver fixed issues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27969274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8"/>
            <a:ext cx="10515600" cy="205083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Minor releases: a key reason as to why traditional releases can deliver fixed issues more quickly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0871718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RQ2 – Why can traditional releases deliver addressed issues more quickly?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438" y="2429230"/>
            <a:ext cx="5943600" cy="4181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764" y="2429230"/>
            <a:ext cx="5635669" cy="44430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988" y="2733260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412" y="4245428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3988" y="5397556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8224" y="6189644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4764" y="2743689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Major </a:t>
            </a:r>
          </a:p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6243" y="3768374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Minor </a:t>
            </a:r>
          </a:p>
          <a:p>
            <a:pPr algn="ctr"/>
            <a:r>
              <a:rPr lang="en-CA" sz="2800" i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953200" y="4389139"/>
            <a:ext cx="446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Days to deliver fixed issues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93202" y="2743689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Major </a:t>
            </a:r>
          </a:p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08917" y="3471475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Rapid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1362831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8" y="3606281"/>
            <a:ext cx="2367164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180" y="3516044"/>
            <a:ext cx="2007646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6100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Reported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2793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Fixed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2162520" y="3170105"/>
            <a:ext cx="3445181" cy="244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looking be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749" y="1886451"/>
            <a:ext cx="3501251" cy="154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638164" y="1363231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User</a:t>
            </a:r>
          </a:p>
        </p:txBody>
      </p:sp>
      <p:pic>
        <p:nvPicPr>
          <p:cNvPr id="13" name="Picture 4" descr="Image result for ma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22" y="3516044"/>
            <a:ext cx="2007646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638164" y="6086322"/>
            <a:ext cx="1861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Delivered!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19915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Although an issue has been addressed, users may still wait some time to experience it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Problem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695086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21" name="Flowchart: Process 20"/>
          <p:cNvSpPr/>
          <p:nvPr/>
        </p:nvSpPr>
        <p:spPr>
          <a:xfrm>
            <a:off x="9069355" y="1604865"/>
            <a:ext cx="2519265" cy="199958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349504" y="5222556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Rapid releases are not ‘</a:t>
            </a:r>
            <a:r>
              <a:rPr lang="en-CA" sz="2800" i="1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that rapid</a:t>
            </a:r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’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416634" y="1853194"/>
            <a:ext cx="2825559" cy="147676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25027501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21" name="Flowchart: Process 20"/>
          <p:cNvSpPr/>
          <p:nvPr/>
        </p:nvSpPr>
        <p:spPr>
          <a:xfrm>
            <a:off x="9069355" y="1604865"/>
            <a:ext cx="2519265" cy="199958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349504" y="5222556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Rapid releases are not ‘</a:t>
            </a:r>
            <a:r>
              <a:rPr lang="en-CA" sz="2800" i="1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that rapid</a:t>
            </a:r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’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416634" y="1853194"/>
            <a:ext cx="2825559" cy="147676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607767" y="5222555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Minor releases quicken the delivery 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3336905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9504" y="5222556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Rapid releases are not ‘</a:t>
            </a:r>
            <a:r>
              <a:rPr lang="en-CA" sz="2800" i="1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that rapid</a:t>
            </a:r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’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416634" y="1853194"/>
            <a:ext cx="2825559" cy="147676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607767" y="5222555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Minor releases quicken the delivery time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44071" y="1735494"/>
            <a:ext cx="2748411" cy="1080054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71613809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As in Study 1, we collect several factors that we suspect to share a relationship with delivery delay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Does the release strategy have an impact on delivery delay factors?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8404192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Prioritization is different among release strategies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Does the release strategy have an impact on delivery delay factors?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26889092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Prioritization is different among release strategies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Does the release strategy have an impact on delivery delay factors?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Up Arrow 2"/>
          <p:cNvSpPr/>
          <p:nvPr/>
        </p:nvSpPr>
        <p:spPr>
          <a:xfrm rot="5400000">
            <a:off x="2817274" y="744635"/>
            <a:ext cx="391645" cy="5354977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64823" y="2279689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361" y="2279689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9338" y="2715844"/>
            <a:ext cx="546359" cy="546359"/>
          </a:xfrm>
          <a:prstGeom prst="rect">
            <a:avLst/>
          </a:prstGeom>
          <a:noFill/>
        </p:spPr>
      </p:pic>
      <p:pic>
        <p:nvPicPr>
          <p:cNvPr id="10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5800" y="2715844"/>
            <a:ext cx="546359" cy="546359"/>
          </a:xfrm>
          <a:prstGeom prst="rect">
            <a:avLst/>
          </a:prstGeom>
          <a:noFill/>
        </p:spPr>
      </p:pic>
      <p:sp>
        <p:nvSpPr>
          <p:cNvPr id="11" name="Oval 10"/>
          <p:cNvSpPr/>
          <p:nvPr/>
        </p:nvSpPr>
        <p:spPr>
          <a:xfrm>
            <a:off x="3033282" y="2956810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0564" y="3474471"/>
            <a:ext cx="478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13" name="Oval 12"/>
          <p:cNvSpPr/>
          <p:nvPr/>
        </p:nvSpPr>
        <p:spPr>
          <a:xfrm>
            <a:off x="2438123" y="2958066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568010" y="2958066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51753" y="2960262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05330" y="2956810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058672" y="2956180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7691921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Prioritization is different among release strategies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Does the release strategy have an impact on delivery delay factors?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8" name="Up Arrow 2"/>
          <p:cNvSpPr/>
          <p:nvPr/>
        </p:nvSpPr>
        <p:spPr>
          <a:xfrm rot="5400000">
            <a:off x="2817274" y="744635"/>
            <a:ext cx="391645" cy="5354977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4823" y="2279689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8361" y="2279689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pic>
        <p:nvPicPr>
          <p:cNvPr id="21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9338" y="2715844"/>
            <a:ext cx="546359" cy="546359"/>
          </a:xfrm>
          <a:prstGeom prst="rect">
            <a:avLst/>
          </a:prstGeom>
          <a:noFill/>
        </p:spPr>
      </p:pic>
      <p:pic>
        <p:nvPicPr>
          <p:cNvPr id="22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5800" y="2715844"/>
            <a:ext cx="546359" cy="546359"/>
          </a:xfrm>
          <a:prstGeom prst="rect">
            <a:avLst/>
          </a:prstGeom>
          <a:noFill/>
        </p:spPr>
      </p:pic>
      <p:sp>
        <p:nvSpPr>
          <p:cNvPr id="23" name="Oval 22"/>
          <p:cNvSpPr/>
          <p:nvPr/>
        </p:nvSpPr>
        <p:spPr>
          <a:xfrm>
            <a:off x="3033282" y="2956810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0564" y="3474471"/>
            <a:ext cx="478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25" name="Rounded Rectangle 76"/>
          <p:cNvSpPr/>
          <p:nvPr/>
        </p:nvSpPr>
        <p:spPr>
          <a:xfrm>
            <a:off x="335608" y="2870312"/>
            <a:ext cx="5053138" cy="3559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438123" y="2958066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568010" y="2958066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51753" y="2960262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05330" y="2956810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058672" y="2956180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93375" y="2775721"/>
            <a:ext cx="290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Backlog of issues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19263135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Prioritization is different among release strategies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Does the release strategy have an impact on delivery delay factors?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2" name="Up Arrow 2"/>
          <p:cNvSpPr/>
          <p:nvPr/>
        </p:nvSpPr>
        <p:spPr>
          <a:xfrm rot="5400000">
            <a:off x="2817274" y="744635"/>
            <a:ext cx="391645" cy="5354977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64823" y="2279689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88361" y="2279689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pic>
        <p:nvPicPr>
          <p:cNvPr id="3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9338" y="2715844"/>
            <a:ext cx="546359" cy="546359"/>
          </a:xfrm>
          <a:prstGeom prst="rect">
            <a:avLst/>
          </a:prstGeom>
          <a:noFill/>
        </p:spPr>
      </p:pic>
      <p:pic>
        <p:nvPicPr>
          <p:cNvPr id="36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5800" y="2715844"/>
            <a:ext cx="546359" cy="546359"/>
          </a:xfrm>
          <a:prstGeom prst="rect">
            <a:avLst/>
          </a:prstGeom>
          <a:noFill/>
        </p:spPr>
      </p:pic>
      <p:sp>
        <p:nvSpPr>
          <p:cNvPr id="37" name="Oval 36"/>
          <p:cNvSpPr/>
          <p:nvPr/>
        </p:nvSpPr>
        <p:spPr>
          <a:xfrm>
            <a:off x="3033282" y="2956810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0564" y="3474471"/>
            <a:ext cx="478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39" name="Rounded Rectangle 76"/>
          <p:cNvSpPr/>
          <p:nvPr/>
        </p:nvSpPr>
        <p:spPr>
          <a:xfrm>
            <a:off x="335608" y="2870312"/>
            <a:ext cx="5053138" cy="3559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438123" y="2958066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568010" y="2958066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551753" y="2960262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005330" y="2956810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058672" y="2956180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173760376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Prioritization is different among release strategies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Does the release strategy have an impact on delivery delay factors?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8" name="Up Arrow 2"/>
          <p:cNvSpPr/>
          <p:nvPr/>
        </p:nvSpPr>
        <p:spPr>
          <a:xfrm rot="5400000">
            <a:off x="2817274" y="744635"/>
            <a:ext cx="391645" cy="5354977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4823" y="2279689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8361" y="2279689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pic>
        <p:nvPicPr>
          <p:cNvPr id="21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9338" y="2715844"/>
            <a:ext cx="546359" cy="546359"/>
          </a:xfrm>
          <a:prstGeom prst="rect">
            <a:avLst/>
          </a:prstGeom>
          <a:noFill/>
        </p:spPr>
      </p:pic>
      <p:pic>
        <p:nvPicPr>
          <p:cNvPr id="22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5800" y="2715844"/>
            <a:ext cx="546359" cy="546359"/>
          </a:xfrm>
          <a:prstGeom prst="rect">
            <a:avLst/>
          </a:prstGeom>
          <a:noFill/>
        </p:spPr>
      </p:pic>
      <p:sp>
        <p:nvSpPr>
          <p:cNvPr id="23" name="Oval 22"/>
          <p:cNvSpPr/>
          <p:nvPr/>
        </p:nvSpPr>
        <p:spPr>
          <a:xfrm>
            <a:off x="3033282" y="2956810"/>
            <a:ext cx="162302" cy="1623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4" name="Down Arrow 1"/>
          <p:cNvSpPr/>
          <p:nvPr/>
        </p:nvSpPr>
        <p:spPr>
          <a:xfrm>
            <a:off x="3033282" y="2340335"/>
            <a:ext cx="162302" cy="5299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3625" y="1932366"/>
            <a:ext cx="4521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Position 4 in the backlog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0564" y="3474471"/>
            <a:ext cx="478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27" name="Rounded Rectangle 76"/>
          <p:cNvSpPr/>
          <p:nvPr/>
        </p:nvSpPr>
        <p:spPr>
          <a:xfrm>
            <a:off x="335608" y="2870312"/>
            <a:ext cx="5053138" cy="3559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438123" y="2958066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568010" y="2958066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51753" y="2960262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005330" y="2956810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5058672" y="2956180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22415634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Prioritization is different among release strategies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Does the release strategy have an impact on delivery delay factors?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8" name="Up Arrow 2"/>
          <p:cNvSpPr/>
          <p:nvPr/>
        </p:nvSpPr>
        <p:spPr>
          <a:xfrm rot="5400000">
            <a:off x="2817274" y="744635"/>
            <a:ext cx="391645" cy="5354977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4823" y="2279689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8361" y="2279689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pic>
        <p:nvPicPr>
          <p:cNvPr id="21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9338" y="2715844"/>
            <a:ext cx="546359" cy="546359"/>
          </a:xfrm>
          <a:prstGeom prst="rect">
            <a:avLst/>
          </a:prstGeom>
          <a:noFill/>
        </p:spPr>
      </p:pic>
      <p:pic>
        <p:nvPicPr>
          <p:cNvPr id="22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5800" y="2715844"/>
            <a:ext cx="546359" cy="546359"/>
          </a:xfrm>
          <a:prstGeom prst="rect">
            <a:avLst/>
          </a:prstGeom>
          <a:noFill/>
        </p:spPr>
      </p:pic>
      <p:sp>
        <p:nvSpPr>
          <p:cNvPr id="23" name="Oval 22"/>
          <p:cNvSpPr/>
          <p:nvPr/>
        </p:nvSpPr>
        <p:spPr>
          <a:xfrm>
            <a:off x="3033282" y="2956810"/>
            <a:ext cx="162302" cy="1623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4" name="Down Arrow 1"/>
          <p:cNvSpPr/>
          <p:nvPr/>
        </p:nvSpPr>
        <p:spPr>
          <a:xfrm>
            <a:off x="3033282" y="2340335"/>
            <a:ext cx="162302" cy="5299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3625" y="1932366"/>
            <a:ext cx="4521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Position 4 in the backlog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0564" y="3474471"/>
            <a:ext cx="478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27" name="Rounded Rectangle 76"/>
          <p:cNvSpPr/>
          <p:nvPr/>
        </p:nvSpPr>
        <p:spPr>
          <a:xfrm>
            <a:off x="335608" y="2870312"/>
            <a:ext cx="5053138" cy="3559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438123" y="2958066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568010" y="2958066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51753" y="2960262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005330" y="2956810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5058672" y="2956180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431" y="1754778"/>
            <a:ext cx="2891685" cy="16834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426" y="3378069"/>
            <a:ext cx="2473359" cy="12649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846" y="1751501"/>
            <a:ext cx="157915" cy="166361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024559" y="1890365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0.95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24559" y="2210906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0.90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24559" y="2531178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0.85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24559" y="2856969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0.80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92634" y="3369317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79048" y="3366749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5,000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154134" y="3366749"/>
            <a:ext cx="88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10,000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27137" y="3635611"/>
            <a:ext cx="266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Position in the backlog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3348279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1389535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Much effort has been invested on studying the needed time to address an issue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4977714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Current limitations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2851836"/>
            <a:ext cx="4667250" cy="232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0523006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Prioritization is different among release strategies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Does the release strategy have an impact on delivery delay factors?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8" name="Up Arrow 2"/>
          <p:cNvSpPr/>
          <p:nvPr/>
        </p:nvSpPr>
        <p:spPr>
          <a:xfrm rot="5400000">
            <a:off x="2817274" y="744635"/>
            <a:ext cx="391645" cy="5354977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4823" y="2279689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8361" y="2279689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pic>
        <p:nvPicPr>
          <p:cNvPr id="21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9338" y="2715844"/>
            <a:ext cx="546359" cy="546359"/>
          </a:xfrm>
          <a:prstGeom prst="rect">
            <a:avLst/>
          </a:prstGeom>
          <a:noFill/>
        </p:spPr>
      </p:pic>
      <p:pic>
        <p:nvPicPr>
          <p:cNvPr id="22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5800" y="2715844"/>
            <a:ext cx="546359" cy="546359"/>
          </a:xfrm>
          <a:prstGeom prst="rect">
            <a:avLst/>
          </a:prstGeom>
          <a:noFill/>
        </p:spPr>
      </p:pic>
      <p:sp>
        <p:nvSpPr>
          <p:cNvPr id="23" name="Oval 22"/>
          <p:cNvSpPr/>
          <p:nvPr/>
        </p:nvSpPr>
        <p:spPr>
          <a:xfrm>
            <a:off x="3033282" y="2956810"/>
            <a:ext cx="162302" cy="1623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4" name="Down Arrow 1"/>
          <p:cNvSpPr/>
          <p:nvPr/>
        </p:nvSpPr>
        <p:spPr>
          <a:xfrm>
            <a:off x="3033282" y="2340335"/>
            <a:ext cx="162302" cy="5299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3625" y="1932366"/>
            <a:ext cx="4521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Position 4 in the backlog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0564" y="3474471"/>
            <a:ext cx="478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27" name="Rounded Rectangle 76"/>
          <p:cNvSpPr/>
          <p:nvPr/>
        </p:nvSpPr>
        <p:spPr>
          <a:xfrm>
            <a:off x="335608" y="2870312"/>
            <a:ext cx="5053138" cy="3559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438123" y="2958066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568010" y="2958066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51753" y="2960262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005330" y="2956810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5058672" y="2956180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431" y="1754778"/>
            <a:ext cx="2891685" cy="16834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426" y="3378069"/>
            <a:ext cx="2473359" cy="12649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846" y="1751501"/>
            <a:ext cx="157915" cy="166361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024559" y="1890365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0.95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24559" y="2210906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0.90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24559" y="2531178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0.85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24559" y="2856969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0.80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92634" y="3369317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79048" y="3366749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5,000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154134" y="3366749"/>
            <a:ext cx="88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10,000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27137" y="3635611"/>
            <a:ext cx="266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Position in the backlog</a:t>
            </a:r>
          </a:p>
        </p:txBody>
      </p:sp>
      <p:sp>
        <p:nvSpPr>
          <p:cNvPr id="82" name="Up Arrow 35"/>
          <p:cNvSpPr/>
          <p:nvPr/>
        </p:nvSpPr>
        <p:spPr>
          <a:xfrm rot="5400000">
            <a:off x="2818749" y="3604737"/>
            <a:ext cx="391645" cy="5354977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89836" y="5139791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pic>
        <p:nvPicPr>
          <p:cNvPr id="84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0813" y="5575946"/>
            <a:ext cx="546359" cy="546359"/>
          </a:xfrm>
          <a:prstGeom prst="rect">
            <a:avLst/>
          </a:prstGeom>
          <a:noFill/>
        </p:spPr>
      </p:pic>
      <p:pic>
        <p:nvPicPr>
          <p:cNvPr id="8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7275" y="5575946"/>
            <a:ext cx="546359" cy="546359"/>
          </a:xfrm>
          <a:prstGeom prst="rect">
            <a:avLst/>
          </a:prstGeom>
          <a:noFill/>
        </p:spPr>
      </p:pic>
      <p:sp>
        <p:nvSpPr>
          <p:cNvPr id="86" name="TextBox 85"/>
          <p:cNvSpPr txBox="1"/>
          <p:nvPr/>
        </p:nvSpPr>
        <p:spPr>
          <a:xfrm>
            <a:off x="622039" y="6334573"/>
            <a:ext cx="478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Rapid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164823" y="5126583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sp>
        <p:nvSpPr>
          <p:cNvPr id="88" name="Rounded Rectangle 73"/>
          <p:cNvSpPr/>
          <p:nvPr/>
        </p:nvSpPr>
        <p:spPr>
          <a:xfrm>
            <a:off x="2183907" y="5720051"/>
            <a:ext cx="1896856" cy="3559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438962" y="5587515"/>
            <a:ext cx="382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Release cycle backlog</a:t>
            </a:r>
          </a:p>
        </p:txBody>
      </p:sp>
      <p:sp>
        <p:nvSpPr>
          <p:cNvPr id="90" name="Oval 89"/>
          <p:cNvSpPr/>
          <p:nvPr/>
        </p:nvSpPr>
        <p:spPr>
          <a:xfrm>
            <a:off x="2439598" y="5818168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3569485" y="5818168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553228" y="5820364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1006805" y="5816912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3034757" y="5816912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5060147" y="5816282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62032045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Prioritization is different among release strategies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Does the release strategy have an impact on delivery delay factors?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8" name="Up Arrow 2"/>
          <p:cNvSpPr/>
          <p:nvPr/>
        </p:nvSpPr>
        <p:spPr>
          <a:xfrm rot="5400000">
            <a:off x="2817274" y="744635"/>
            <a:ext cx="391645" cy="5354977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4823" y="2279689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8361" y="2279689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pic>
        <p:nvPicPr>
          <p:cNvPr id="21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9338" y="2715844"/>
            <a:ext cx="546359" cy="546359"/>
          </a:xfrm>
          <a:prstGeom prst="rect">
            <a:avLst/>
          </a:prstGeom>
          <a:noFill/>
        </p:spPr>
      </p:pic>
      <p:pic>
        <p:nvPicPr>
          <p:cNvPr id="22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5800" y="2715844"/>
            <a:ext cx="546359" cy="546359"/>
          </a:xfrm>
          <a:prstGeom prst="rect">
            <a:avLst/>
          </a:prstGeom>
          <a:noFill/>
        </p:spPr>
      </p:pic>
      <p:sp>
        <p:nvSpPr>
          <p:cNvPr id="23" name="Oval 22"/>
          <p:cNvSpPr/>
          <p:nvPr/>
        </p:nvSpPr>
        <p:spPr>
          <a:xfrm>
            <a:off x="3033282" y="2956810"/>
            <a:ext cx="162302" cy="1623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4" name="Down Arrow 1"/>
          <p:cNvSpPr/>
          <p:nvPr/>
        </p:nvSpPr>
        <p:spPr>
          <a:xfrm>
            <a:off x="3033282" y="2340335"/>
            <a:ext cx="162302" cy="5299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3625" y="1932366"/>
            <a:ext cx="4521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Position 4 in the backlog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0564" y="3474471"/>
            <a:ext cx="478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27" name="Rounded Rectangle 76"/>
          <p:cNvSpPr/>
          <p:nvPr/>
        </p:nvSpPr>
        <p:spPr>
          <a:xfrm>
            <a:off x="335608" y="2870312"/>
            <a:ext cx="5053138" cy="3559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438123" y="2958066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568010" y="2958066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51753" y="2960262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005330" y="2956810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5058672" y="2956180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431" y="1754778"/>
            <a:ext cx="2891685" cy="16834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426" y="3378069"/>
            <a:ext cx="2473359" cy="12649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846" y="1751501"/>
            <a:ext cx="157915" cy="166361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024559" y="1890365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0.95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24559" y="2210906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0.90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24559" y="2531178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0.85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24559" y="2856969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0.80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92634" y="3369317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79048" y="3366749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5,000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154134" y="3366749"/>
            <a:ext cx="88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10,000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27137" y="3635611"/>
            <a:ext cx="266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Position in the backlog</a:t>
            </a:r>
          </a:p>
        </p:txBody>
      </p:sp>
      <p:sp>
        <p:nvSpPr>
          <p:cNvPr id="46" name="Up Arrow 35"/>
          <p:cNvSpPr/>
          <p:nvPr/>
        </p:nvSpPr>
        <p:spPr>
          <a:xfrm rot="5400000">
            <a:off x="2818749" y="3604737"/>
            <a:ext cx="391645" cy="5354977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9836" y="5139791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pic>
        <p:nvPicPr>
          <p:cNvPr id="48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0813" y="5575946"/>
            <a:ext cx="546359" cy="546359"/>
          </a:xfrm>
          <a:prstGeom prst="rect">
            <a:avLst/>
          </a:prstGeom>
          <a:noFill/>
        </p:spPr>
      </p:pic>
      <p:pic>
        <p:nvPicPr>
          <p:cNvPr id="4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7275" y="5575946"/>
            <a:ext cx="546359" cy="546359"/>
          </a:xfrm>
          <a:prstGeom prst="rect">
            <a:avLst/>
          </a:prstGeom>
          <a:noFill/>
        </p:spPr>
      </p:pic>
      <p:sp>
        <p:nvSpPr>
          <p:cNvPr id="50" name="Oval 49"/>
          <p:cNvSpPr/>
          <p:nvPr/>
        </p:nvSpPr>
        <p:spPr>
          <a:xfrm>
            <a:off x="3034757" y="5816912"/>
            <a:ext cx="162302" cy="1623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22039" y="6334573"/>
            <a:ext cx="478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Rapid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64823" y="5126583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sp>
        <p:nvSpPr>
          <p:cNvPr id="53" name="Rounded Rectangle 73"/>
          <p:cNvSpPr/>
          <p:nvPr/>
        </p:nvSpPr>
        <p:spPr>
          <a:xfrm>
            <a:off x="2183907" y="5720051"/>
            <a:ext cx="1896856" cy="3559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54" name="Down Arrow 74"/>
          <p:cNvSpPr/>
          <p:nvPr/>
        </p:nvSpPr>
        <p:spPr>
          <a:xfrm>
            <a:off x="3034757" y="5177577"/>
            <a:ext cx="162302" cy="5299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55100" y="4769608"/>
            <a:ext cx="4521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Position 2 in the cycle backlog</a:t>
            </a:r>
          </a:p>
        </p:txBody>
      </p:sp>
      <p:sp>
        <p:nvSpPr>
          <p:cNvPr id="56" name="Oval 55"/>
          <p:cNvSpPr/>
          <p:nvPr/>
        </p:nvSpPr>
        <p:spPr>
          <a:xfrm>
            <a:off x="3034757" y="5816912"/>
            <a:ext cx="162302" cy="1623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2439598" y="5818168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569485" y="5818168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553228" y="5820364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1006805" y="5816912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060147" y="5816282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41820395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Prioritization is different among release strategies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Does the release strategy have an impact on delivery delay factors?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8" name="Up Arrow 2"/>
          <p:cNvSpPr/>
          <p:nvPr/>
        </p:nvSpPr>
        <p:spPr>
          <a:xfrm rot="5400000">
            <a:off x="2817274" y="744635"/>
            <a:ext cx="391645" cy="5354977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4823" y="2279689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8361" y="2279689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pic>
        <p:nvPicPr>
          <p:cNvPr id="21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9338" y="2715844"/>
            <a:ext cx="546359" cy="546359"/>
          </a:xfrm>
          <a:prstGeom prst="rect">
            <a:avLst/>
          </a:prstGeom>
          <a:noFill/>
        </p:spPr>
      </p:pic>
      <p:pic>
        <p:nvPicPr>
          <p:cNvPr id="22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5800" y="2715844"/>
            <a:ext cx="546359" cy="546359"/>
          </a:xfrm>
          <a:prstGeom prst="rect">
            <a:avLst/>
          </a:prstGeom>
          <a:noFill/>
        </p:spPr>
      </p:pic>
      <p:sp>
        <p:nvSpPr>
          <p:cNvPr id="23" name="Oval 22"/>
          <p:cNvSpPr/>
          <p:nvPr/>
        </p:nvSpPr>
        <p:spPr>
          <a:xfrm>
            <a:off x="3033282" y="2956810"/>
            <a:ext cx="162302" cy="1623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4" name="Down Arrow 1"/>
          <p:cNvSpPr/>
          <p:nvPr/>
        </p:nvSpPr>
        <p:spPr>
          <a:xfrm>
            <a:off x="3033282" y="2340335"/>
            <a:ext cx="162302" cy="5299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3625" y="1932366"/>
            <a:ext cx="4521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Position 4 in the backlog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0564" y="3474471"/>
            <a:ext cx="478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27" name="Rounded Rectangle 76"/>
          <p:cNvSpPr/>
          <p:nvPr/>
        </p:nvSpPr>
        <p:spPr>
          <a:xfrm>
            <a:off x="335608" y="2870312"/>
            <a:ext cx="5053138" cy="3559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438123" y="2958066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568010" y="2958066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51753" y="2960262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005330" y="2956810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5058672" y="2956180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431" y="1754778"/>
            <a:ext cx="2891685" cy="16834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426" y="3378069"/>
            <a:ext cx="2473359" cy="12649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846" y="1751501"/>
            <a:ext cx="157915" cy="166361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024559" y="1890365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0.95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24559" y="2210906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0.90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24559" y="2531178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0.85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24559" y="2856969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0.80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92634" y="3369317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79048" y="3366749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5,000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154134" y="3366749"/>
            <a:ext cx="88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10,000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27137" y="3635611"/>
            <a:ext cx="266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Position in the backlog</a:t>
            </a:r>
          </a:p>
        </p:txBody>
      </p:sp>
      <p:sp>
        <p:nvSpPr>
          <p:cNvPr id="46" name="Up Arrow 35"/>
          <p:cNvSpPr/>
          <p:nvPr/>
        </p:nvSpPr>
        <p:spPr>
          <a:xfrm rot="5400000">
            <a:off x="2818749" y="3604737"/>
            <a:ext cx="391645" cy="5354977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9836" y="5139791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pic>
        <p:nvPicPr>
          <p:cNvPr id="48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0813" y="5575946"/>
            <a:ext cx="546359" cy="546359"/>
          </a:xfrm>
          <a:prstGeom prst="rect">
            <a:avLst/>
          </a:prstGeom>
          <a:noFill/>
        </p:spPr>
      </p:pic>
      <p:pic>
        <p:nvPicPr>
          <p:cNvPr id="4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7275" y="5575946"/>
            <a:ext cx="546359" cy="546359"/>
          </a:xfrm>
          <a:prstGeom prst="rect">
            <a:avLst/>
          </a:prstGeom>
          <a:noFill/>
        </p:spPr>
      </p:pic>
      <p:sp>
        <p:nvSpPr>
          <p:cNvPr id="50" name="Oval 49"/>
          <p:cNvSpPr/>
          <p:nvPr/>
        </p:nvSpPr>
        <p:spPr>
          <a:xfrm>
            <a:off x="3034757" y="5816912"/>
            <a:ext cx="162302" cy="1623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22039" y="6334573"/>
            <a:ext cx="478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Rapid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64823" y="5126583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sp>
        <p:nvSpPr>
          <p:cNvPr id="53" name="Rounded Rectangle 73"/>
          <p:cNvSpPr/>
          <p:nvPr/>
        </p:nvSpPr>
        <p:spPr>
          <a:xfrm>
            <a:off x="2183907" y="5720051"/>
            <a:ext cx="1896856" cy="3559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54" name="Down Arrow 74"/>
          <p:cNvSpPr/>
          <p:nvPr/>
        </p:nvSpPr>
        <p:spPr>
          <a:xfrm>
            <a:off x="3034757" y="5177577"/>
            <a:ext cx="162302" cy="5299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55100" y="4769608"/>
            <a:ext cx="4521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Position 2 in the cycle backlog</a:t>
            </a:r>
          </a:p>
        </p:txBody>
      </p:sp>
      <p:sp>
        <p:nvSpPr>
          <p:cNvPr id="56" name="Oval 55"/>
          <p:cNvSpPr/>
          <p:nvPr/>
        </p:nvSpPr>
        <p:spPr>
          <a:xfrm>
            <a:off x="3034757" y="5816912"/>
            <a:ext cx="162302" cy="1623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2439598" y="5818168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569485" y="5818168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553228" y="5820364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1006805" y="5816912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060147" y="5816282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846" y="4414728"/>
            <a:ext cx="1939190" cy="189418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024559" y="4605757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0.95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025300" y="4975089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0.90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27770" y="5310641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0.85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030143" y="5663444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0.80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930070" y="6470041"/>
            <a:ext cx="332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Position in the cycle backlog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443189" y="6200913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511103" y="6195449"/>
            <a:ext cx="162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1,000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272436" y="6204180"/>
            <a:ext cx="162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3,000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16613797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Traditional releases behave as a queue while rapid releases behave as a stack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Does the release strategy have an impact on delivery delay factors?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277358426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Traditional releases behave as a queue while rapid releases behave as a stack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Does the release strategy have an impact on delivery delay factors?</a:t>
            </a:r>
          </a:p>
        </p:txBody>
      </p:sp>
      <p:pic>
        <p:nvPicPr>
          <p:cNvPr id="5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77" y="2046553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30" y="5117335"/>
            <a:ext cx="1260946" cy="945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8986" y="3713499"/>
            <a:ext cx="60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10825701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Traditional releases behave as a queue while rapid releases behave as a stack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Does the release strategy have an impact on delivery delay factors?</a:t>
            </a:r>
          </a:p>
        </p:txBody>
      </p:sp>
      <p:pic>
        <p:nvPicPr>
          <p:cNvPr id="5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77" y="2046553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30" y="5117335"/>
            <a:ext cx="1260946" cy="945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8986" y="3713499"/>
            <a:ext cx="60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sp>
        <p:nvSpPr>
          <p:cNvPr id="8" name="Rounded Rectangle 5"/>
          <p:cNvSpPr/>
          <p:nvPr/>
        </p:nvSpPr>
        <p:spPr>
          <a:xfrm>
            <a:off x="4025487" y="2100735"/>
            <a:ext cx="428390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25487" y="2778705"/>
            <a:ext cx="546359" cy="546359"/>
          </a:xfrm>
          <a:prstGeom prst="rect">
            <a:avLst/>
          </a:prstGeom>
          <a:noFill/>
        </p:spPr>
      </p:pic>
      <p:pic>
        <p:nvPicPr>
          <p:cNvPr id="10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94258" y="2778701"/>
            <a:ext cx="546359" cy="546359"/>
          </a:xfrm>
          <a:prstGeom prst="rect">
            <a:avLst/>
          </a:prstGeom>
          <a:noFill/>
        </p:spPr>
      </p:pic>
      <p:pic>
        <p:nvPicPr>
          <p:cNvPr id="11" name="Picture 10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3031" y="2778701"/>
            <a:ext cx="546359" cy="546359"/>
          </a:xfrm>
          <a:prstGeom prst="rect">
            <a:avLst/>
          </a:prstGeom>
          <a:noFill/>
        </p:spPr>
      </p:pic>
      <p:sp>
        <p:nvSpPr>
          <p:cNvPr id="12" name="Oval 11"/>
          <p:cNvSpPr/>
          <p:nvPr/>
        </p:nvSpPr>
        <p:spPr>
          <a:xfrm>
            <a:off x="4217515" y="2358569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466789" y="2362254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12637" y="235856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958485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335561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086287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837013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30796" y="3200166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1.0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99567" y="3192068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68338" y="3200166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131491703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Traditional releases behave as a queue while rapid releases behave as a stack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Does the release strategy have an impact on delivery delay factors?</a:t>
            </a:r>
          </a:p>
        </p:txBody>
      </p:sp>
      <p:pic>
        <p:nvPicPr>
          <p:cNvPr id="5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77" y="2046553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30" y="5117335"/>
            <a:ext cx="1260946" cy="945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8986" y="3713499"/>
            <a:ext cx="60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sp>
        <p:nvSpPr>
          <p:cNvPr id="8" name="Rounded Rectangle 5"/>
          <p:cNvSpPr/>
          <p:nvPr/>
        </p:nvSpPr>
        <p:spPr>
          <a:xfrm>
            <a:off x="4025487" y="2100735"/>
            <a:ext cx="428390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25487" y="2778705"/>
            <a:ext cx="546359" cy="546359"/>
          </a:xfrm>
          <a:prstGeom prst="rect">
            <a:avLst/>
          </a:prstGeom>
          <a:noFill/>
        </p:spPr>
      </p:pic>
      <p:pic>
        <p:nvPicPr>
          <p:cNvPr id="10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94258" y="2778701"/>
            <a:ext cx="546359" cy="546359"/>
          </a:xfrm>
          <a:prstGeom prst="rect">
            <a:avLst/>
          </a:prstGeom>
          <a:noFill/>
        </p:spPr>
      </p:pic>
      <p:pic>
        <p:nvPicPr>
          <p:cNvPr id="11" name="Picture 10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3031" y="2778701"/>
            <a:ext cx="546359" cy="546359"/>
          </a:xfrm>
          <a:prstGeom prst="rect">
            <a:avLst/>
          </a:prstGeom>
          <a:noFill/>
        </p:spPr>
      </p:pic>
      <p:sp>
        <p:nvSpPr>
          <p:cNvPr id="12" name="Oval 11"/>
          <p:cNvSpPr/>
          <p:nvPr/>
        </p:nvSpPr>
        <p:spPr>
          <a:xfrm>
            <a:off x="4217515" y="2358569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466789" y="2362254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12637" y="235856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958485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335561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086287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837013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30796" y="3200166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1.0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99567" y="3192068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68338" y="3200166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sp>
        <p:nvSpPr>
          <p:cNvPr id="22" name="Oval 21"/>
          <p:cNvSpPr/>
          <p:nvPr/>
        </p:nvSpPr>
        <p:spPr>
          <a:xfrm>
            <a:off x="3492422" y="2210592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680153" y="224215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4" name="Arc 23"/>
          <p:cNvSpPr/>
          <p:nvPr/>
        </p:nvSpPr>
        <p:spPr>
          <a:xfrm rot="10800000">
            <a:off x="3654724" y="2211872"/>
            <a:ext cx="917122" cy="265948"/>
          </a:xfrm>
          <a:prstGeom prst="arc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20112" y="1781029"/>
            <a:ext cx="18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Released</a:t>
            </a:r>
          </a:p>
        </p:txBody>
      </p:sp>
      <p:sp>
        <p:nvSpPr>
          <p:cNvPr id="26" name="Arc 25"/>
          <p:cNvSpPr/>
          <p:nvPr/>
        </p:nvSpPr>
        <p:spPr>
          <a:xfrm rot="9089749">
            <a:off x="8128660" y="2137468"/>
            <a:ext cx="917122" cy="265948"/>
          </a:xfrm>
          <a:prstGeom prst="arc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4593" y="1800079"/>
            <a:ext cx="18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Completed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8111906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Traditional releases behave as a queue while rapid releases behave as a stack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Does the release strategy have an impact on delivery delay factors?</a:t>
            </a:r>
          </a:p>
        </p:txBody>
      </p:sp>
      <p:pic>
        <p:nvPicPr>
          <p:cNvPr id="5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77" y="2046553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30" y="5117335"/>
            <a:ext cx="1260946" cy="945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8986" y="3713499"/>
            <a:ext cx="60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sp>
        <p:nvSpPr>
          <p:cNvPr id="8" name="Rounded Rectangle 5"/>
          <p:cNvSpPr/>
          <p:nvPr/>
        </p:nvSpPr>
        <p:spPr>
          <a:xfrm>
            <a:off x="4025487" y="2100735"/>
            <a:ext cx="428390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25487" y="2778705"/>
            <a:ext cx="546359" cy="546359"/>
          </a:xfrm>
          <a:prstGeom prst="rect">
            <a:avLst/>
          </a:prstGeom>
          <a:noFill/>
        </p:spPr>
      </p:pic>
      <p:pic>
        <p:nvPicPr>
          <p:cNvPr id="10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94258" y="2778701"/>
            <a:ext cx="546359" cy="546359"/>
          </a:xfrm>
          <a:prstGeom prst="rect">
            <a:avLst/>
          </a:prstGeom>
          <a:noFill/>
        </p:spPr>
      </p:pic>
      <p:pic>
        <p:nvPicPr>
          <p:cNvPr id="11" name="Picture 10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3031" y="2778701"/>
            <a:ext cx="546359" cy="546359"/>
          </a:xfrm>
          <a:prstGeom prst="rect">
            <a:avLst/>
          </a:prstGeom>
          <a:noFill/>
        </p:spPr>
      </p:pic>
      <p:sp>
        <p:nvSpPr>
          <p:cNvPr id="12" name="Oval 11"/>
          <p:cNvSpPr/>
          <p:nvPr/>
        </p:nvSpPr>
        <p:spPr>
          <a:xfrm>
            <a:off x="4217515" y="2358569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466789" y="2362254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12637" y="235856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958485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335561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086287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837013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30796" y="3200166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1.0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99567" y="3192068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68338" y="3200166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sp>
        <p:nvSpPr>
          <p:cNvPr id="22" name="Oval 21"/>
          <p:cNvSpPr/>
          <p:nvPr/>
        </p:nvSpPr>
        <p:spPr>
          <a:xfrm>
            <a:off x="3492422" y="2210592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680153" y="224215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4" name="Arc 23"/>
          <p:cNvSpPr/>
          <p:nvPr/>
        </p:nvSpPr>
        <p:spPr>
          <a:xfrm rot="10800000">
            <a:off x="3654724" y="2211872"/>
            <a:ext cx="917122" cy="265948"/>
          </a:xfrm>
          <a:prstGeom prst="arc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20112" y="1781029"/>
            <a:ext cx="18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Released</a:t>
            </a:r>
          </a:p>
        </p:txBody>
      </p:sp>
      <p:sp>
        <p:nvSpPr>
          <p:cNvPr id="26" name="Arc 25"/>
          <p:cNvSpPr/>
          <p:nvPr/>
        </p:nvSpPr>
        <p:spPr>
          <a:xfrm rot="9089749">
            <a:off x="8128660" y="2137468"/>
            <a:ext cx="917122" cy="265948"/>
          </a:xfrm>
          <a:prstGeom prst="arc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4593" y="1800079"/>
            <a:ext cx="18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Completed</a:t>
            </a:r>
          </a:p>
        </p:txBody>
      </p:sp>
      <p:sp>
        <p:nvSpPr>
          <p:cNvPr id="28" name="Rounded Rectangle 34"/>
          <p:cNvSpPr/>
          <p:nvPr/>
        </p:nvSpPr>
        <p:spPr>
          <a:xfrm>
            <a:off x="5379868" y="4506386"/>
            <a:ext cx="143818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546245" y="4764220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494591" y="4764220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020418" y="4767383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2" name="Rounded Rectangle 38"/>
          <p:cNvSpPr/>
          <p:nvPr/>
        </p:nvSpPr>
        <p:spPr>
          <a:xfrm>
            <a:off x="5379868" y="5251205"/>
            <a:ext cx="143818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546245" y="5509039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494591" y="5509039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020418" y="5512202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6" name="Rounded Rectangle 42"/>
          <p:cNvSpPr/>
          <p:nvPr/>
        </p:nvSpPr>
        <p:spPr>
          <a:xfrm>
            <a:off x="5379868" y="5996024"/>
            <a:ext cx="143818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546245" y="625385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494591" y="625385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020418" y="6257021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pic>
        <p:nvPicPr>
          <p:cNvPr id="40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8690" y="4591982"/>
            <a:ext cx="546359" cy="546359"/>
          </a:xfrm>
          <a:prstGeom prst="rect">
            <a:avLst/>
          </a:prstGeom>
          <a:noFill/>
        </p:spPr>
      </p:pic>
      <p:sp>
        <p:nvSpPr>
          <p:cNvPr id="41" name="TextBox 40"/>
          <p:cNvSpPr txBox="1"/>
          <p:nvPr/>
        </p:nvSpPr>
        <p:spPr>
          <a:xfrm>
            <a:off x="3381205" y="4603551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pic>
        <p:nvPicPr>
          <p:cNvPr id="42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8690" y="5339897"/>
            <a:ext cx="546359" cy="546359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3370225" y="5351467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pic>
        <p:nvPicPr>
          <p:cNvPr id="44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8690" y="6076280"/>
            <a:ext cx="546359" cy="546359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3370225" y="6087850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1.0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12340487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Traditional releases behave as a queue while rapid releases behave as a stack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Does the release strategy have an impact on delivery delay factors?</a:t>
            </a:r>
          </a:p>
        </p:txBody>
      </p:sp>
      <p:pic>
        <p:nvPicPr>
          <p:cNvPr id="5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77" y="2046553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30" y="5117335"/>
            <a:ext cx="1260946" cy="945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8986" y="3713499"/>
            <a:ext cx="60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sp>
        <p:nvSpPr>
          <p:cNvPr id="8" name="Rounded Rectangle 5"/>
          <p:cNvSpPr/>
          <p:nvPr/>
        </p:nvSpPr>
        <p:spPr>
          <a:xfrm>
            <a:off x="4025487" y="2100735"/>
            <a:ext cx="428390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25487" y="2778705"/>
            <a:ext cx="546359" cy="546359"/>
          </a:xfrm>
          <a:prstGeom prst="rect">
            <a:avLst/>
          </a:prstGeom>
          <a:noFill/>
        </p:spPr>
      </p:pic>
      <p:pic>
        <p:nvPicPr>
          <p:cNvPr id="10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94258" y="2778701"/>
            <a:ext cx="546359" cy="546359"/>
          </a:xfrm>
          <a:prstGeom prst="rect">
            <a:avLst/>
          </a:prstGeom>
          <a:noFill/>
        </p:spPr>
      </p:pic>
      <p:pic>
        <p:nvPicPr>
          <p:cNvPr id="11" name="Picture 10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3031" y="2778701"/>
            <a:ext cx="546359" cy="546359"/>
          </a:xfrm>
          <a:prstGeom prst="rect">
            <a:avLst/>
          </a:prstGeom>
          <a:noFill/>
        </p:spPr>
      </p:pic>
      <p:sp>
        <p:nvSpPr>
          <p:cNvPr id="12" name="Oval 11"/>
          <p:cNvSpPr/>
          <p:nvPr/>
        </p:nvSpPr>
        <p:spPr>
          <a:xfrm>
            <a:off x="4217515" y="2358569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466789" y="2362254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12637" y="235856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958485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335561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086287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837013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30796" y="3200166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1.0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99567" y="3192068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68338" y="3200166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sp>
        <p:nvSpPr>
          <p:cNvPr id="22" name="Oval 21"/>
          <p:cNvSpPr/>
          <p:nvPr/>
        </p:nvSpPr>
        <p:spPr>
          <a:xfrm>
            <a:off x="3492422" y="2210592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680153" y="224215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4" name="Arc 23"/>
          <p:cNvSpPr/>
          <p:nvPr/>
        </p:nvSpPr>
        <p:spPr>
          <a:xfrm rot="10800000">
            <a:off x="3654724" y="2211872"/>
            <a:ext cx="917122" cy="265948"/>
          </a:xfrm>
          <a:prstGeom prst="arc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20112" y="1781029"/>
            <a:ext cx="18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Released</a:t>
            </a:r>
          </a:p>
        </p:txBody>
      </p:sp>
      <p:sp>
        <p:nvSpPr>
          <p:cNvPr id="26" name="Arc 25"/>
          <p:cNvSpPr/>
          <p:nvPr/>
        </p:nvSpPr>
        <p:spPr>
          <a:xfrm rot="9089749">
            <a:off x="8128660" y="2137468"/>
            <a:ext cx="917122" cy="265948"/>
          </a:xfrm>
          <a:prstGeom prst="arc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4593" y="1800079"/>
            <a:ext cx="18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Completed</a:t>
            </a:r>
          </a:p>
        </p:txBody>
      </p:sp>
      <p:sp>
        <p:nvSpPr>
          <p:cNvPr id="28" name="Rounded Rectangle 34"/>
          <p:cNvSpPr/>
          <p:nvPr/>
        </p:nvSpPr>
        <p:spPr>
          <a:xfrm>
            <a:off x="5379868" y="4506386"/>
            <a:ext cx="143818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546245" y="4764220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494591" y="4764220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020418" y="4767383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2" name="Rounded Rectangle 38"/>
          <p:cNvSpPr/>
          <p:nvPr/>
        </p:nvSpPr>
        <p:spPr>
          <a:xfrm>
            <a:off x="5379868" y="5251205"/>
            <a:ext cx="143818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546245" y="5509039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494591" y="5509039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020418" y="5512202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6" name="Rounded Rectangle 42"/>
          <p:cNvSpPr/>
          <p:nvPr/>
        </p:nvSpPr>
        <p:spPr>
          <a:xfrm>
            <a:off x="5379868" y="5996024"/>
            <a:ext cx="143818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546245" y="625385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494591" y="625385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020418" y="6257021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pic>
        <p:nvPicPr>
          <p:cNvPr id="40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8690" y="4591982"/>
            <a:ext cx="546359" cy="546359"/>
          </a:xfrm>
          <a:prstGeom prst="rect">
            <a:avLst/>
          </a:prstGeom>
          <a:noFill/>
        </p:spPr>
      </p:pic>
      <p:sp>
        <p:nvSpPr>
          <p:cNvPr id="41" name="TextBox 40"/>
          <p:cNvSpPr txBox="1"/>
          <p:nvPr/>
        </p:nvSpPr>
        <p:spPr>
          <a:xfrm>
            <a:off x="3381205" y="4603551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pic>
        <p:nvPicPr>
          <p:cNvPr id="42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8690" y="5339897"/>
            <a:ext cx="546359" cy="546359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3370225" y="5351467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pic>
        <p:nvPicPr>
          <p:cNvPr id="44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8690" y="6076280"/>
            <a:ext cx="546359" cy="546359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3370225" y="6087850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1.0</a:t>
            </a:r>
          </a:p>
        </p:txBody>
      </p:sp>
      <p:sp>
        <p:nvSpPr>
          <p:cNvPr id="46" name="Oval 45"/>
          <p:cNvSpPr/>
          <p:nvPr/>
        </p:nvSpPr>
        <p:spPr>
          <a:xfrm>
            <a:off x="7232353" y="4544033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379118" y="4016229"/>
            <a:ext cx="18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Completed</a:t>
            </a:r>
          </a:p>
        </p:txBody>
      </p:sp>
      <p:sp>
        <p:nvSpPr>
          <p:cNvPr id="48" name="Arc 47"/>
          <p:cNvSpPr/>
          <p:nvPr/>
        </p:nvSpPr>
        <p:spPr>
          <a:xfrm rot="9089749">
            <a:off x="6679099" y="4484147"/>
            <a:ext cx="917122" cy="265948"/>
          </a:xfrm>
          <a:prstGeom prst="arc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4876722" y="45251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50" name="Arc 49"/>
          <p:cNvSpPr/>
          <p:nvPr/>
        </p:nvSpPr>
        <p:spPr>
          <a:xfrm rot="10800000">
            <a:off x="5039024" y="4574072"/>
            <a:ext cx="917122" cy="265948"/>
          </a:xfrm>
          <a:prstGeom prst="arc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023487" y="4028929"/>
            <a:ext cx="18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Released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42356590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9504" y="5222556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Rapid releases are not ‘</a:t>
            </a:r>
            <a:r>
              <a:rPr lang="en-CA" sz="2800" i="1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that rapid</a:t>
            </a:r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’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416634" y="1853194"/>
            <a:ext cx="2825559" cy="147676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607767" y="5222555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Minor releases quicken the delivery time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44071" y="1735494"/>
            <a:ext cx="2748411" cy="1080054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1274552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1"/>
            <a:ext cx="10515600" cy="19915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However, studying the required time to deliver addressed issues remains as an open challenge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4977714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Current limitations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49" y="2855289"/>
            <a:ext cx="8766730" cy="38494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2636228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9504" y="5222556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Rapid releases are not ‘</a:t>
            </a:r>
            <a:r>
              <a:rPr lang="en-CA" sz="2800" i="1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that rapid</a:t>
            </a:r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’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416634" y="1853194"/>
            <a:ext cx="2825559" cy="147676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607767" y="5222555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Minor releases quicken the delivery time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44071" y="1735494"/>
            <a:ext cx="2748411" cy="1080054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/>
          <p:cNvSpPr txBox="1"/>
          <p:nvPr/>
        </p:nvSpPr>
        <p:spPr>
          <a:xfrm>
            <a:off x="8846976" y="522565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Different prioritization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9485189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A rapid release strategy is not a silver bullet to reduce delivery delay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29" y="2000879"/>
            <a:ext cx="4723142" cy="47231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33129391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wikihow.com/images/e/ea/Create-Study-Plans-Step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54954" cy="82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4967"/>
            <a:ext cx="10515600" cy="1430724"/>
          </a:xfr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CA" u="sng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Why do Delivery Delays Occur?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CA" sz="4400" dirty="0">
                <a:solidFill>
                  <a:schemeClr val="bg1"/>
                </a:solidFill>
              </a:rPr>
              <a:t>Study 3</a:t>
            </a:r>
          </a:p>
        </p:txBody>
      </p:sp>
    </p:spTree>
    <p:extLst>
      <p:ext uri="{BB962C8B-B14F-4D97-AF65-F5344CB8AC3E}">
        <p14:creationId xmlns:p14="http://schemas.microsoft.com/office/powerpoint/2010/main" val="23322594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Reach deeper knowledge that was gained through quantitative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939" y="2133154"/>
            <a:ext cx="2732120" cy="4684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224656122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097485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Verify to which extent our quantitative findings can be confirmed by our participants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50" y="2599912"/>
            <a:ext cx="3470500" cy="347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32408466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survey 37 participants from the Firefox, </a:t>
            </a:r>
            <a:r>
              <a:rPr lang="en-CA" dirty="0" err="1">
                <a:solidFill>
                  <a:schemeClr val="accent1">
                    <a:lumMod val="50000"/>
                  </a:schemeClr>
                </a:solidFill>
              </a:rPr>
              <a:t>ArgoUML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, and Eclipse projects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086" y="2235293"/>
            <a:ext cx="4479827" cy="44798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8643163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56" y="2152604"/>
            <a:ext cx="6430286" cy="42582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performs an extensive Open Coding analysis that generated 175 unique codes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18025686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290932779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General perceptions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127746348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Impressions about rapid releases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2639419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Final Remarks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8200" y="139966"/>
            <a:ext cx="10515600" cy="11569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720804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344819137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4823928" y="1639336"/>
            <a:ext cx="2556588" cy="170928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lowchart: Process 13"/>
          <p:cNvSpPr/>
          <p:nvPr/>
        </p:nvSpPr>
        <p:spPr>
          <a:xfrm>
            <a:off x="9066632" y="1639336"/>
            <a:ext cx="2556588" cy="1767433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18041823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 most recurrent themes are 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development activities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’, 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decision making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’, 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risk’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, 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frustration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’, and 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team collaboration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What are developers’ perceptions as to why delivery delay occur?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61</a:t>
            </a:r>
          </a:p>
        </p:txBody>
      </p:sp>
    </p:spTree>
    <p:extLst>
      <p:ext uri="{BB962C8B-B14F-4D97-AF65-F5344CB8AC3E}">
        <p14:creationId xmlns:p14="http://schemas.microsoft.com/office/powerpoint/2010/main" val="126862497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Additional testing is one of the main perceived reasons as to why delivery delay occurs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Development activities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61</a:t>
            </a:r>
          </a:p>
        </p:txBody>
      </p:sp>
    </p:spTree>
    <p:extLst>
      <p:ext uri="{BB962C8B-B14F-4D97-AF65-F5344CB8AC3E}">
        <p14:creationId xmlns:p14="http://schemas.microsoft.com/office/powerpoint/2010/main" val="244012938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5173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Additional testing is one of the main perceived reasons as to why delivery delay occurs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Development activities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743199"/>
            <a:ext cx="10515600" cy="23233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Lack of 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actual user testing beyond what QA can provide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”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61</a:t>
            </a:r>
          </a:p>
        </p:txBody>
      </p:sp>
    </p:spTree>
    <p:extLst>
      <p:ext uri="{BB962C8B-B14F-4D97-AF65-F5344CB8AC3E}">
        <p14:creationId xmlns:p14="http://schemas.microsoft.com/office/powerpoint/2010/main" val="239755747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5173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Another main perceived reason is the workload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Development activities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73132738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5173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Another main perceived reason is the workload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Development activities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743199"/>
            <a:ext cx="10515600" cy="33496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As the delayed completed issues stack up, they are harder to integrate (the codebase is constantly changing, merge issues might emerge)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”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E30</a:t>
            </a:r>
          </a:p>
          <a:p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265303134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424057"/>
          </a:xfrm>
        </p:spPr>
        <p:txBody>
          <a:bodyPr/>
          <a:lstStyle/>
          <a:p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‘Timing’ 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and 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‘prioritization’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emerge as the most recurrent themes with respect to ‘decision making’</a:t>
            </a:r>
            <a:endParaRPr lang="en-CA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Decision making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63</a:t>
            </a:r>
          </a:p>
        </p:txBody>
      </p:sp>
    </p:spTree>
    <p:extLst>
      <p:ext uri="{BB962C8B-B14F-4D97-AF65-F5344CB8AC3E}">
        <p14:creationId xmlns:p14="http://schemas.microsoft.com/office/powerpoint/2010/main" val="165843772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424057"/>
          </a:xfrm>
        </p:spPr>
        <p:txBody>
          <a:bodyPr/>
          <a:lstStyle/>
          <a:p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‘Timing’ 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and 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‘prioritization’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 emerge as the most recurrent themes with respect to ‘decision making’</a:t>
            </a:r>
            <a:endParaRPr lang="en-CA" i="1" dirty="0">
              <a:solidFill>
                <a:schemeClr val="accent1">
                  <a:lumMod val="50000"/>
                  <a:alpha val="29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Decision making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743199"/>
            <a:ext cx="10515600" cy="33496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Issues can be delayed because they were addressed too late in the release cycle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E28</a:t>
            </a:r>
          </a:p>
          <a:p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63</a:t>
            </a:r>
          </a:p>
        </p:txBody>
      </p:sp>
    </p:spTree>
    <p:extLst>
      <p:ext uri="{BB962C8B-B14F-4D97-AF65-F5344CB8AC3E}">
        <p14:creationId xmlns:p14="http://schemas.microsoft.com/office/powerpoint/2010/main" val="6548672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424057"/>
          </a:xfrm>
        </p:spPr>
        <p:txBody>
          <a:bodyPr/>
          <a:lstStyle/>
          <a:p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‘Timing’ 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and 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‘prioritization’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 emerge as the most recurrent themes with respect to ‘decision making’</a:t>
            </a:r>
            <a:endParaRPr lang="en-CA" i="1" dirty="0">
              <a:solidFill>
                <a:schemeClr val="accent1">
                  <a:lumMod val="50000"/>
                  <a:alpha val="29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Decision making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743200"/>
            <a:ext cx="10515600" cy="19687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Issues can be delayed because they were addressed too late in the release cycle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E28</a:t>
            </a:r>
          </a:p>
          <a:p>
            <a:endParaRPr lang="en-CA" dirty="0">
              <a:solidFill>
                <a:schemeClr val="accent1">
                  <a:lumMod val="50000"/>
                  <a:alpha val="29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711960"/>
            <a:ext cx="10515600" cy="19687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prioritizing and re-prioritizing tasks to be sure you are building things on time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F07</a:t>
            </a:r>
          </a:p>
          <a:p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758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63500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Final Remarks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9966"/>
            <a:ext cx="10515600" cy="11569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528762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Compatibility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 emerged as the most recurrent theme with respect to risk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Risk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47102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‘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Compatibility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 emerged as the most recurrent theme with respect to risk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Risk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743199"/>
            <a:ext cx="10515600" cy="287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Issues can break third-party websites and can generate incompatibility with third-party software that users install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F12</a:t>
            </a:r>
          </a:p>
          <a:p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7196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 majority source of frustration is users’ 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expectation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Frustration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63</a:t>
            </a:r>
          </a:p>
        </p:txBody>
      </p:sp>
    </p:spTree>
    <p:extLst>
      <p:ext uri="{BB962C8B-B14F-4D97-AF65-F5344CB8AC3E}">
        <p14:creationId xmlns:p14="http://schemas.microsoft.com/office/powerpoint/2010/main" val="113973463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The majority source of frustration is users’ ‘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expectation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Frustration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1"/>
            <a:ext cx="10515600" cy="287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as a user, it’s like when you are waiting your suitcase in the airport</a:t>
            </a:r>
          </a:p>
          <a:p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to come out on the belt. You know it has to be there, but you keep waiting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F07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63</a:t>
            </a:r>
          </a:p>
        </p:txBody>
      </p:sp>
    </p:spTree>
    <p:extLst>
      <p:ext uri="{BB962C8B-B14F-4D97-AF65-F5344CB8AC3E}">
        <p14:creationId xmlns:p14="http://schemas.microsoft.com/office/powerpoint/2010/main" val="300970917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The majority source of frustration is users’ ‘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expectation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Frustration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1"/>
            <a:ext cx="10515600" cy="287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as a user, it’s like when you are waiting your suitcase in the airport</a:t>
            </a:r>
          </a:p>
          <a:p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to come out on the belt. You know it has to be there, but you keep waiting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F07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4889240"/>
            <a:ext cx="10515600" cy="19687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it’s like a gift for Christmas, but the day of Christmas is postponed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F14</a:t>
            </a:r>
          </a:p>
          <a:p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63</a:t>
            </a:r>
          </a:p>
        </p:txBody>
      </p:sp>
    </p:spTree>
    <p:extLst>
      <p:ext uri="{BB962C8B-B14F-4D97-AF65-F5344CB8AC3E}">
        <p14:creationId xmlns:p14="http://schemas.microsoft.com/office/powerpoint/2010/main" val="47415976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An overhead may be introduced when collaboration between teams is needed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Team collaboration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16213799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An overhead may be introduced when collaboration between teams is needed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Team collaboration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1"/>
            <a:ext cx="10515600" cy="287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sometimes, issues that require cross-team cooperation may be delayed when the issue is differently prioritized by each team.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F23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208114226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An overhead may be introduced when collaboration between teams is needed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Team collaboration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1"/>
            <a:ext cx="10515600" cy="287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sometimes, issues that require cross-team cooperation may be delayed when the issue is differently prioritized by each team.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F23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889240"/>
            <a:ext cx="10515600" cy="19687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generally happens when marketing wants to make a splash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F21</a:t>
            </a:r>
          </a:p>
          <a:p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410830196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4823928" y="1639336"/>
            <a:ext cx="2556588" cy="170928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lowchart: Process 13"/>
          <p:cNvSpPr/>
          <p:nvPr/>
        </p:nvSpPr>
        <p:spPr>
          <a:xfrm>
            <a:off x="9066632" y="1639336"/>
            <a:ext cx="2556588" cy="1767433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7947872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4823928" y="1639336"/>
            <a:ext cx="2556588" cy="170928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lowchart: Process 13"/>
          <p:cNvSpPr/>
          <p:nvPr/>
        </p:nvSpPr>
        <p:spPr>
          <a:xfrm>
            <a:off x="9066632" y="1639336"/>
            <a:ext cx="2556588" cy="1767433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358043" y="4756428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Decision making, frustration, risk, external teams, dev. activities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1307323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  <a:alpha val="2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  <a:alpha val="29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Final Remarks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8200" y="139966"/>
            <a:ext cx="10515600" cy="11569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7286149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066632" y="1639336"/>
            <a:ext cx="2556588" cy="1767433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358043" y="4756428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Decision making, frustration, risk, external teams, dev. activities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422751" y="1766416"/>
            <a:ext cx="2730995" cy="170928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183686554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 main themes about the impact of adopting rapid cycles can be grouped into: 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management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’, 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’, and 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RQ2 – What are developers’ perceptions of shifting to a rapid release cycle?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245569045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 most recurrent theme regarding management is 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flexibility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Management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257742206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The most recurrent theme regarding management is ‘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flexibility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Management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1"/>
            <a:ext cx="10515600" cy="3349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it is more flexible, since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if an important issue pushed back a less important change and it misses the release cycle, it’s not a huge deal with rapid releases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395052752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Another recurrent theme regarding management was 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risk mitigation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Management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136594974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Another recurrent theme regarding management was ‘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risk mitigation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Management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1"/>
            <a:ext cx="10515600" cy="3349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able to identify issues sooner. It is easier to identify issues when you have only deployed 3 new commits than 100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F07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372497744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By far, the most recurrent theme was the allure of 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faster delivery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 of issues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67</a:t>
            </a:r>
          </a:p>
        </p:txBody>
      </p:sp>
    </p:spTree>
    <p:extLst>
      <p:ext uri="{BB962C8B-B14F-4D97-AF65-F5344CB8AC3E}">
        <p14:creationId xmlns:p14="http://schemas.microsoft.com/office/powerpoint/2010/main" val="318247601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By far, the most recurrent theme was the allure of ‘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faster delivery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 of issues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1"/>
            <a:ext cx="10515600" cy="1931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increasing speed of getting new features to</a:t>
            </a:r>
          </a:p>
          <a:p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users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67</a:t>
            </a:r>
          </a:p>
        </p:txBody>
      </p:sp>
    </p:spTree>
    <p:extLst>
      <p:ext uri="{BB962C8B-B14F-4D97-AF65-F5344CB8AC3E}">
        <p14:creationId xmlns:p14="http://schemas.microsoft.com/office/powerpoint/2010/main" val="331743787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By far, the most recurrent theme was the allure of ‘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faster delivery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 of issues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1"/>
            <a:ext cx="10515600" cy="1931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increasing speed of getting new features to</a:t>
            </a:r>
          </a:p>
          <a:p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users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F05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021494"/>
            <a:ext cx="10515600" cy="1931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getting new features to users sooner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F07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67</a:t>
            </a:r>
          </a:p>
        </p:txBody>
      </p:sp>
    </p:spTree>
    <p:extLst>
      <p:ext uri="{BB962C8B-B14F-4D97-AF65-F5344CB8AC3E}">
        <p14:creationId xmlns:p14="http://schemas.microsoft.com/office/powerpoint/2010/main" val="394053629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However, not all participants agree that rapid cycles deliver fixed issues faster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2674895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  <a:alpha val="2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Final Remarks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8200" y="139966"/>
            <a:ext cx="10515600" cy="11569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9066819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However, not all participants agree that rapid cycles deliver fixed issues faster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0"/>
            <a:ext cx="10515600" cy="231399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rapid releases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reduce the time to deliver issues to end users in some cases, and lengthen them in others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F22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259159626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However, not all participants agree that rapid cycles deliver fixed issues faster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0"/>
            <a:ext cx="10515600" cy="231399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rapid releases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 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reduce the time to deliver issues to end users in some cases, and lengthen them in others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F22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404049"/>
            <a:ext cx="10515600" cy="22020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Low priority issues (new features) take less time to be delivered, whereas high priority ones (important bugs) take more time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F24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187471880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Faster user feedback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 is another important theme regarding delivery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69</a:t>
            </a:r>
          </a:p>
        </p:txBody>
      </p:sp>
    </p:spTree>
    <p:extLst>
      <p:ext uri="{BB962C8B-B14F-4D97-AF65-F5344CB8AC3E}">
        <p14:creationId xmlns:p14="http://schemas.microsoft.com/office/powerpoint/2010/main" val="18176960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‘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Faster user feedback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 is another important theme regarding delivery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0"/>
            <a:ext cx="10515600" cy="231399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you don’t find yourself fixing a bug that you introduced two years ago which</a:t>
            </a:r>
          </a:p>
          <a:p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the field only discovered on the release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E29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69</a:t>
            </a:r>
          </a:p>
        </p:txBody>
      </p:sp>
    </p:spTree>
    <p:extLst>
      <p:ext uri="{BB962C8B-B14F-4D97-AF65-F5344CB8AC3E}">
        <p14:creationId xmlns:p14="http://schemas.microsoft.com/office/powerpoint/2010/main" val="381561478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Several themes emerged regarding development: 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‘quality’, ‘better motivation’, and ‘better prototyping’</a:t>
            </a: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Development activities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69</a:t>
            </a:r>
          </a:p>
        </p:txBody>
      </p:sp>
    </p:spTree>
    <p:extLst>
      <p:ext uri="{BB962C8B-B14F-4D97-AF65-F5344CB8AC3E}">
        <p14:creationId xmlns:p14="http://schemas.microsoft.com/office/powerpoint/2010/main" val="269362337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Several themes emerged regarding development: 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‘quality’, ‘better motivation’, and ‘better prototyping’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 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Development activities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839258"/>
            <a:ext cx="10515600" cy="2313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quality of delivered code should remain the same or improve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E26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69</a:t>
            </a:r>
          </a:p>
        </p:txBody>
      </p:sp>
    </p:spTree>
    <p:extLst>
      <p:ext uri="{BB962C8B-B14F-4D97-AF65-F5344CB8AC3E}">
        <p14:creationId xmlns:p14="http://schemas.microsoft.com/office/powerpoint/2010/main" val="26030271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Several themes emerged regarding development: 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‘quality’, ‘better motivation’, and ‘better prototyping’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 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Development activities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839258"/>
            <a:ext cx="10515600" cy="2313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quality of delivered code should remain the same or improve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E26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682061"/>
            <a:ext cx="10515600" cy="2313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fix bugs quickly [and] prototype features, having results in few months.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E27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69</a:t>
            </a:r>
          </a:p>
        </p:txBody>
      </p:sp>
    </p:spTree>
    <p:extLst>
      <p:ext uri="{BB962C8B-B14F-4D97-AF65-F5344CB8AC3E}">
        <p14:creationId xmlns:p14="http://schemas.microsoft.com/office/powerpoint/2010/main" val="426109935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066632" y="1639336"/>
            <a:ext cx="2556588" cy="1767433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358043" y="4756428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Decision making, frustration, risk, external teams, dev. activities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422751" y="1766416"/>
            <a:ext cx="2730995" cy="170928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22856903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066632" y="1639336"/>
            <a:ext cx="2556588" cy="1767433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358043" y="4756428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Decision making, frustration, risk, external teams, dev. activities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422751" y="1766416"/>
            <a:ext cx="2730995" cy="170928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4589901" y="4699379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Management, delivery, development activities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350084408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8043" y="4756428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Decision making, frustration, risk, external teams, dev. activities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422751" y="1766416"/>
            <a:ext cx="2730995" cy="170928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4589901" y="4699379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Management, delivery, development activities</a:t>
            </a:r>
          </a:p>
        </p:txBody>
      </p:sp>
      <p:sp>
        <p:nvSpPr>
          <p:cNvPr id="18" name="Flowchart: Process 17"/>
          <p:cNvSpPr/>
          <p:nvPr/>
        </p:nvSpPr>
        <p:spPr>
          <a:xfrm>
            <a:off x="4917234" y="1639337"/>
            <a:ext cx="2286000" cy="1797362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3263799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  <a:alpha val="29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  <a:alpha val="29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Final Remarks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8200" y="139966"/>
            <a:ext cx="10515600" cy="11569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2569045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request feedback about our two studied themes: </a:t>
            </a:r>
            <a:r>
              <a:rPr lang="en-CA" i="1" u="sng" dirty="0">
                <a:solidFill>
                  <a:schemeClr val="accent1">
                    <a:lumMod val="50000"/>
                  </a:schemeClr>
                </a:solidFill>
              </a:rPr>
              <a:t>reasons for delivery delay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n-CA" i="1" u="sng" dirty="0">
                <a:solidFill>
                  <a:schemeClr val="accent1">
                    <a:lumMod val="50000"/>
                  </a:schemeClr>
                </a:solidFill>
              </a:rPr>
              <a:t>impact of rapid releases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To what extent do developers agree with our quantitative findings?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71</a:t>
            </a:r>
          </a:p>
        </p:txBody>
      </p:sp>
    </p:spTree>
    <p:extLst>
      <p:ext uri="{BB962C8B-B14F-4D97-AF65-F5344CB8AC3E}">
        <p14:creationId xmlns:p14="http://schemas.microsoft.com/office/powerpoint/2010/main" val="323609648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present our data that was obtained in Study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Reasons for delivery delay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71</a:t>
            </a:r>
          </a:p>
        </p:txBody>
      </p:sp>
    </p:spTree>
    <p:extLst>
      <p:ext uri="{BB962C8B-B14F-4D97-AF65-F5344CB8AC3E}">
        <p14:creationId xmlns:p14="http://schemas.microsoft.com/office/powerpoint/2010/main" val="28965350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present our data that was obtained in Study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Reasons for delivery delay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634" y="2172798"/>
            <a:ext cx="5758732" cy="4684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71</a:t>
            </a:r>
          </a:p>
        </p:txBody>
      </p:sp>
    </p:spTree>
    <p:extLst>
      <p:ext uri="{BB962C8B-B14F-4D97-AF65-F5344CB8AC3E}">
        <p14:creationId xmlns:p14="http://schemas.microsoft.com/office/powerpoint/2010/main" val="89727983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 most recurrent theme cited by our participants was 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workload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Reasons for delivery delay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101753794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The most recurrent theme cited by our participants was ‘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workload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Reasons for delivery delay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839259"/>
            <a:ext cx="10515600" cy="1499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committers are too busy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E27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129017247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The most recurrent theme cited by our participants was ‘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workload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Reasons for delivery delay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839259"/>
            <a:ext cx="10515600" cy="1499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committers are too busy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E27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338734"/>
            <a:ext cx="10515600" cy="1996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there might be delays in reviews when issues are completed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E26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312385689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present our data that was obtained in Study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Impact of rapid release cycles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73</a:t>
            </a:r>
          </a:p>
        </p:txBody>
      </p:sp>
    </p:spTree>
    <p:extLst>
      <p:ext uri="{BB962C8B-B14F-4D97-AF65-F5344CB8AC3E}">
        <p14:creationId xmlns:p14="http://schemas.microsoft.com/office/powerpoint/2010/main" val="372223766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present our data that was obtained in Study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Impact of rapid release cycles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643" y="2161273"/>
            <a:ext cx="5734050" cy="4629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5760" y="3861605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3568" y="3340516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Rapid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73</a:t>
            </a:r>
          </a:p>
        </p:txBody>
      </p:sp>
    </p:spTree>
    <p:extLst>
      <p:ext uri="{BB962C8B-B14F-4D97-AF65-F5344CB8AC3E}">
        <p14:creationId xmlns:p14="http://schemas.microsoft.com/office/powerpoint/2010/main" val="209394695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Five participants explicitly disagree with our obtained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Impact of rapid release cycles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74</a:t>
            </a:r>
          </a:p>
        </p:txBody>
      </p:sp>
    </p:spTree>
    <p:extLst>
      <p:ext uri="{BB962C8B-B14F-4D97-AF65-F5344CB8AC3E}">
        <p14:creationId xmlns:p14="http://schemas.microsoft.com/office/powerpoint/2010/main" val="279773056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Five participants explicitly disagree with our obtained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Impact of rapid release cycles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839258"/>
            <a:ext cx="10515600" cy="2768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“I’m not surprised that there are things in that bucket.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[Instead,] 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I’m surprised that there are many of them.”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F06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74</a:t>
            </a:r>
          </a:p>
        </p:txBody>
      </p:sp>
    </p:spTree>
    <p:extLst>
      <p:ext uri="{BB962C8B-B14F-4D97-AF65-F5344CB8AC3E}">
        <p14:creationId xmlns:p14="http://schemas.microsoft.com/office/powerpoint/2010/main" val="356834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Attracting and retaining the interest of users is a key factor for a software project’s success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51" y="2839390"/>
            <a:ext cx="1001536" cy="10015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312" y="2405019"/>
            <a:ext cx="3381375" cy="33813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63" y="4945491"/>
            <a:ext cx="1001536" cy="10015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365" y="2856674"/>
            <a:ext cx="1100055" cy="11059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286" y="4679254"/>
            <a:ext cx="1100055" cy="11059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06348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63500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Final Remarks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9966"/>
            <a:ext cx="10515600" cy="11569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6672379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Six participants explicitly agree with our obtained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Impact of rapid release cycles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75</a:t>
            </a:r>
          </a:p>
        </p:txBody>
      </p:sp>
    </p:spTree>
    <p:extLst>
      <p:ext uri="{BB962C8B-B14F-4D97-AF65-F5344CB8AC3E}">
        <p14:creationId xmlns:p14="http://schemas.microsoft.com/office/powerpoint/2010/main" val="235923210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Six participants explicitly agree with our obtained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Impact of rapid release cycles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979216"/>
            <a:ext cx="10515600" cy="3645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“since missing a release cycle isn’t a big deal, more features are kept from being released until they’re properly polished instead of being rushed at the end of a long release cycle”</a:t>
            </a: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F15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75</a:t>
            </a:r>
          </a:p>
        </p:txBody>
      </p:sp>
    </p:spTree>
    <p:extLst>
      <p:ext uri="{BB962C8B-B14F-4D97-AF65-F5344CB8AC3E}">
        <p14:creationId xmlns:p14="http://schemas.microsoft.com/office/powerpoint/2010/main" val="263722076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8043" y="4756428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Decision making, frustration, risk, external teams, dev. activities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422751" y="1766416"/>
            <a:ext cx="2730995" cy="170928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4589901" y="4699379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Management, delivery, development activities</a:t>
            </a:r>
          </a:p>
        </p:txBody>
      </p:sp>
      <p:sp>
        <p:nvSpPr>
          <p:cNvPr id="18" name="Flowchart: Process 17"/>
          <p:cNvSpPr/>
          <p:nvPr/>
        </p:nvSpPr>
        <p:spPr>
          <a:xfrm>
            <a:off x="4917234" y="1639337"/>
            <a:ext cx="2286000" cy="1797362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76</a:t>
            </a:r>
          </a:p>
        </p:txBody>
      </p:sp>
    </p:spTree>
    <p:extLst>
      <p:ext uri="{BB962C8B-B14F-4D97-AF65-F5344CB8AC3E}">
        <p14:creationId xmlns:p14="http://schemas.microsoft.com/office/powerpoint/2010/main" val="114486722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8043" y="4756428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Decision making, frustration, risk, external teams, dev. activities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422751" y="1766416"/>
            <a:ext cx="2730995" cy="170928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4589901" y="4699379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Management, delivery, development activities</a:t>
            </a:r>
          </a:p>
        </p:txBody>
      </p:sp>
      <p:sp>
        <p:nvSpPr>
          <p:cNvPr id="18" name="Flowchart: Process 17"/>
          <p:cNvSpPr/>
          <p:nvPr/>
        </p:nvSpPr>
        <p:spPr>
          <a:xfrm>
            <a:off x="4917234" y="1639337"/>
            <a:ext cx="2286000" cy="1797362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8848159" y="4699379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Our data helped us achieving deeper insights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76</a:t>
            </a:r>
          </a:p>
        </p:txBody>
      </p:sp>
    </p:spTree>
    <p:extLst>
      <p:ext uri="{BB962C8B-B14F-4D97-AF65-F5344CB8AC3E}">
        <p14:creationId xmlns:p14="http://schemas.microsoft.com/office/powerpoint/2010/main" val="417723519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63500">
            <a:noFill/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Final Remarks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9966"/>
            <a:ext cx="10515600" cy="11569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304169883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/>
          </a:solidFill>
          <a:ln w="635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Final Remarks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9966"/>
            <a:ext cx="10515600" cy="11569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14006890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" y="-600878"/>
            <a:ext cx="9092676" cy="909267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Limitations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404353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Generalizability is hindered by the number of investigated systems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Study limitations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79</a:t>
            </a:r>
          </a:p>
        </p:txBody>
      </p:sp>
    </p:spTree>
    <p:extLst>
      <p:ext uri="{BB962C8B-B14F-4D97-AF65-F5344CB8AC3E}">
        <p14:creationId xmlns:p14="http://schemas.microsoft.com/office/powerpoint/2010/main" val="423642044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190791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Lack of open datasets from projects that have transitioned from a traditional release strategy to a rapid release strategy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Study limitations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73626575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190791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Small sample of participants in our qualitative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Study limitations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81</a:t>
            </a:r>
          </a:p>
        </p:txBody>
      </p:sp>
    </p:spTree>
    <p:extLst>
      <p:ext uri="{BB962C8B-B14F-4D97-AF65-F5344CB8AC3E}">
        <p14:creationId xmlns:p14="http://schemas.microsoft.com/office/powerpoint/2010/main" val="1972857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304920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three studies towards the general question: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what leads to delivery delay?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Thesis proposal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05084494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Related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588070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Will my patch make it?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Jiang 2013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1696486"/>
            <a:ext cx="4229100" cy="458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83</a:t>
            </a:r>
          </a:p>
        </p:txBody>
      </p:sp>
    </p:spTree>
    <p:extLst>
      <p:ext uri="{BB962C8B-B14F-4D97-AF65-F5344CB8AC3E}">
        <p14:creationId xmlns:p14="http://schemas.microsoft.com/office/powerpoint/2010/main" val="193487104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29342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Risk of postponing an upcoming release schedule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err="1">
                <a:solidFill>
                  <a:schemeClr val="accent1">
                    <a:lumMod val="50000"/>
                  </a:schemeClr>
                </a:solidFill>
              </a:rPr>
              <a:t>Morakot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2015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033555"/>
            <a:ext cx="4318000" cy="447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84</a:t>
            </a:r>
          </a:p>
        </p:txBody>
      </p:sp>
    </p:spTree>
    <p:extLst>
      <p:ext uri="{BB962C8B-B14F-4D97-AF65-F5344CB8AC3E}">
        <p14:creationId xmlns:p14="http://schemas.microsoft.com/office/powerpoint/2010/main" val="106893370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551452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041501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Even though issues are addressed, they may still suffer from delays that development teams need to manage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86</a:t>
            </a:r>
          </a:p>
        </p:txBody>
      </p:sp>
    </p:spTree>
    <p:extLst>
      <p:ext uri="{BB962C8B-B14F-4D97-AF65-F5344CB8AC3E}">
        <p14:creationId xmlns:p14="http://schemas.microsoft.com/office/powerpoint/2010/main" val="62644524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041501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Rapid releases are not silver bullets to reduce delivery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87</a:t>
            </a:r>
          </a:p>
        </p:txBody>
      </p:sp>
    </p:spTree>
    <p:extLst>
      <p:ext uri="{BB962C8B-B14F-4D97-AF65-F5344CB8AC3E}">
        <p14:creationId xmlns:p14="http://schemas.microsoft.com/office/powerpoint/2010/main" val="172568535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041501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Workload, limited tests, and lack of code reviews are main reasons as to why delivery delays may occur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88</a:t>
            </a:r>
          </a:p>
        </p:txBody>
      </p:sp>
    </p:spTree>
    <p:extLst>
      <p:ext uri="{BB962C8B-B14F-4D97-AF65-F5344CB8AC3E}">
        <p14:creationId xmlns:p14="http://schemas.microsoft.com/office/powerpoint/2010/main" val="411918613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041501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Our qualitative analysis helped us to deepen our insights related to our quantitative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89</a:t>
            </a:r>
          </a:p>
        </p:txBody>
      </p:sp>
    </p:spTree>
    <p:extLst>
      <p:ext uri="{BB962C8B-B14F-4D97-AF65-F5344CB8AC3E}">
        <p14:creationId xmlns:p14="http://schemas.microsoft.com/office/powerpoint/2010/main" val="366249841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5" y="-5715"/>
            <a:ext cx="12447270" cy="8298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041501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04680791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041501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Many possibilities for future research: replication, software quality, tooling, and prediction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91</a:t>
            </a:r>
          </a:p>
        </p:txBody>
      </p:sp>
    </p:spTree>
    <p:extLst>
      <p:ext uri="{BB962C8B-B14F-4D97-AF65-F5344CB8AC3E}">
        <p14:creationId xmlns:p14="http://schemas.microsoft.com/office/powerpoint/2010/main" val="2425120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47071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three studies towards the general question: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what leads to delivery delay?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Thesis proposal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6075330" y="2578356"/>
            <a:ext cx="45719" cy="3978052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1874645" y="4431955"/>
            <a:ext cx="8442713" cy="494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5361224" y="2223887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Quantitative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1225" y="6556408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3958781"/>
            <a:ext cx="151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Reasons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For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Delay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37135" y="3958781"/>
            <a:ext cx="151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Impact of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Release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Strategies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4257653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10416"/>
            <a:ext cx="10515600" cy="2041501"/>
          </a:xfrm>
        </p:spPr>
        <p:txBody>
          <a:bodyPr>
            <a:noAutofit/>
          </a:bodyPr>
          <a:lstStyle/>
          <a:p>
            <a:pPr algn="ctr"/>
            <a:r>
              <a:rPr lang="en-CA" sz="8000" dirty="0">
                <a:solidFill>
                  <a:schemeClr val="accent1">
                    <a:lumMod val="50000"/>
                  </a:schemeClr>
                </a:solidFill>
              </a:rPr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23673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6"/>
            <a:ext cx="10515600" cy="1134262"/>
          </a:xfrm>
        </p:spPr>
        <p:txBody>
          <a:bodyPr>
            <a:noAutofit/>
          </a:bodyPr>
          <a:lstStyle/>
          <a:p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Study 1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090" y="4975719"/>
            <a:ext cx="295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Indeed, delivery delay is frequent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07767" y="4975718"/>
            <a:ext cx="2954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Project factors are the most important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892677" y="5008149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A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02008" y="4975718"/>
            <a:ext cx="2954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Again… project factors are the most important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1368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232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Explore factors</a:t>
            </a:r>
          </a:p>
        </p:txBody>
      </p:sp>
    </p:spTree>
    <p:extLst>
      <p:ext uri="{BB962C8B-B14F-4D97-AF65-F5344CB8AC3E}">
        <p14:creationId xmlns:p14="http://schemas.microsoft.com/office/powerpoint/2010/main" val="239294073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56424" cy="35192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-1"/>
            <a:ext cx="6096000" cy="3465513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06080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Study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9504" y="5222556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Rapid releases are not ‘</a:t>
            </a:r>
            <a:r>
              <a:rPr lang="en-CA" sz="2800" i="1" dirty="0">
                <a:latin typeface="Constantia" panose="02030602050306030303" pitchFamily="18" charset="0"/>
              </a:rPr>
              <a:t>that rapid</a:t>
            </a:r>
            <a:r>
              <a:rPr lang="en-CA" sz="2800" dirty="0">
                <a:latin typeface="Constantia" panose="02030602050306030303" pitchFamily="18" charset="0"/>
              </a:rPr>
              <a:t>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07767" y="5222555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Minor releases quicken the delivery time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846976" y="522565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Different prioritization</a:t>
            </a:r>
          </a:p>
        </p:txBody>
      </p:sp>
    </p:spTree>
    <p:extLst>
      <p:ext uri="{BB962C8B-B14F-4D97-AF65-F5344CB8AC3E}">
        <p14:creationId xmlns:p14="http://schemas.microsoft.com/office/powerpoint/2010/main" val="182813001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56424" cy="3519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256424" cy="35192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-1"/>
            <a:ext cx="6096000" cy="3465513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6000" y="0"/>
            <a:ext cx="6096000" cy="3465513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56858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CA" sz="4400" dirty="0"/>
              <a:t>Study 3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8043" y="4756428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Decision making, frustration, risk, external teams, dev. activities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89901" y="4699379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Management, delivery, development activities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48159" y="4699379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Our data helped us achieving deeper insights</a:t>
            </a:r>
          </a:p>
        </p:txBody>
      </p:sp>
    </p:spTree>
    <p:extLst>
      <p:ext uri="{BB962C8B-B14F-4D97-AF65-F5344CB8AC3E}">
        <p14:creationId xmlns:p14="http://schemas.microsoft.com/office/powerpoint/2010/main" val="366758775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56424" cy="3519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256424" cy="3519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65512"/>
            <a:ext cx="6256424" cy="35192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-1"/>
            <a:ext cx="6096000" cy="3465513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6096000" y="0"/>
            <a:ext cx="6096000" cy="3465513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0" y="3465511"/>
            <a:ext cx="6096000" cy="3392489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330244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56424" cy="3519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256424" cy="3519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65512"/>
            <a:ext cx="6256424" cy="35192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-1"/>
            <a:ext cx="6096000" cy="3465513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6096000" y="0"/>
            <a:ext cx="6096000" cy="3465513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0" y="3465511"/>
            <a:ext cx="6096000" cy="3392489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6792685" y="4777034"/>
            <a:ext cx="4702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latin typeface="Constantia" panose="02030602050306030303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78622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47071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three studies towards the general question: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what leads to delivery delay?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Thesis proposal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6075330" y="2578356"/>
            <a:ext cx="45719" cy="3978052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1874645" y="4431955"/>
            <a:ext cx="8442713" cy="494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5361224" y="2223887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Quantitative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1225" y="6556408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3958781"/>
            <a:ext cx="151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Reasons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For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Delay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37135" y="3958781"/>
            <a:ext cx="151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Impact of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Release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Strategies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3862873" y="3094896"/>
            <a:ext cx="1950098" cy="11290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Constantia" panose="02030602050306030303" pitchFamily="18" charset="0"/>
              </a:rPr>
              <a:t>Study 1: How frequent is delivery delay?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34378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47071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three studies towards the general question: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what leads to delivery delay?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Thesis proposal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6075330" y="2578356"/>
            <a:ext cx="45719" cy="3978052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1874645" y="4431955"/>
            <a:ext cx="8442713" cy="494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5361224" y="2223887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Quantitative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1225" y="6556408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3958781"/>
            <a:ext cx="151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Reasons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For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Delay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37135" y="3958781"/>
            <a:ext cx="151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Impact of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Release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Strategies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3862873" y="3094896"/>
            <a:ext cx="1950098" cy="11290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Constantia" panose="02030602050306030303" pitchFamily="18" charset="0"/>
              </a:rPr>
              <a:t>Study 1: How frequent is delivery delay?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375320" y="3096397"/>
            <a:ext cx="1950098" cy="11290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Constantia" panose="02030602050306030303" pitchFamily="18" charset="0"/>
              </a:rPr>
              <a:t>Study 2: Do rapid releases reduce delivery delays?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77111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47071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three studies towards the general question: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what leads to delivery delay?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Thesis proposal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6075330" y="2578356"/>
            <a:ext cx="45719" cy="3978052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1874645" y="4431955"/>
            <a:ext cx="8442713" cy="494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5361224" y="2223887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Quantitative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1225" y="6556408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3958781"/>
            <a:ext cx="151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Reasons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For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Delay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37135" y="3958781"/>
            <a:ext cx="151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Impact of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Release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Strategies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3862873" y="3094896"/>
            <a:ext cx="1950098" cy="11290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Constantia" panose="02030602050306030303" pitchFamily="18" charset="0"/>
              </a:rPr>
              <a:t>Study 1: How frequent is delivery delay?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375320" y="3096397"/>
            <a:ext cx="1950098" cy="11290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Constantia" panose="02030602050306030303" pitchFamily="18" charset="0"/>
              </a:rPr>
              <a:t>Study 2: Do rapid releases reduce delivery delays?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5096237" y="4752500"/>
            <a:ext cx="1950098" cy="11290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Constantia" panose="02030602050306030303" pitchFamily="18" charset="0"/>
              </a:rPr>
              <a:t>Study 3: Why do delivery delays occur?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16702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63500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Final Remarks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9966"/>
            <a:ext cx="10515600" cy="11569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Agenda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095821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/>
          </a:solidFill>
          <a:ln w="63500">
            <a:noFill/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Final Remarks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9966"/>
            <a:ext cx="10515600" cy="11569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Agenda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632164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study different types of delivery delay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405" y="1584487"/>
            <a:ext cx="7589189" cy="52735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678839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Type 1 – the number of releases that are shipped before an issue is delivered</a:t>
            </a:r>
            <a:endParaRPr lang="en-CA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413530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Within a globalized world, it is common to see globally spread teams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437266"/>
            <a:ext cx="4710937" cy="3414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28567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Type 1 – the number of releases that are shipped before an issue is delivered</a:t>
            </a:r>
            <a:endParaRPr lang="en-CA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378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5011" y="4597548"/>
            <a:ext cx="967910" cy="967910"/>
          </a:xfrm>
          <a:prstGeom prst="rect">
            <a:avLst/>
          </a:prstGeom>
          <a:noFill/>
        </p:spPr>
      </p:pic>
      <p:pic>
        <p:nvPicPr>
          <p:cNvPr id="13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8905" y="4597548"/>
            <a:ext cx="967910" cy="96791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520203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967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86309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403363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Type 1 – the number of releases that are shipped before an issue is delivered</a:t>
            </a:r>
            <a:endParaRPr lang="en-CA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378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5011" y="4597548"/>
            <a:ext cx="967910" cy="967910"/>
          </a:xfrm>
          <a:prstGeom prst="rect">
            <a:avLst/>
          </a:prstGeom>
          <a:noFill/>
        </p:spPr>
      </p:pic>
      <p:pic>
        <p:nvPicPr>
          <p:cNvPr id="13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8905" y="4597548"/>
            <a:ext cx="967910" cy="967910"/>
          </a:xfrm>
          <a:prstGeom prst="rect">
            <a:avLst/>
          </a:prstGeom>
          <a:noFill/>
        </p:spPr>
      </p:pic>
      <p:pic>
        <p:nvPicPr>
          <p:cNvPr id="17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4534647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20203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967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86309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82111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Type 1 – the number of releases that are shipped before an issue is delivered</a:t>
            </a:r>
            <a:endParaRPr lang="en-CA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378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5011" y="4597548"/>
            <a:ext cx="967910" cy="967910"/>
          </a:xfrm>
          <a:prstGeom prst="rect">
            <a:avLst/>
          </a:prstGeom>
          <a:noFill/>
        </p:spPr>
      </p:pic>
      <p:pic>
        <p:nvPicPr>
          <p:cNvPr id="13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8905" y="4597548"/>
            <a:ext cx="967910" cy="967910"/>
          </a:xfrm>
          <a:prstGeom prst="rect">
            <a:avLst/>
          </a:prstGeom>
          <a:noFill/>
        </p:spPr>
      </p:pic>
      <p:pic>
        <p:nvPicPr>
          <p:cNvPr id="17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4534647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60" y="4533833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irp-cdn.multiscreensite.com/2c2660a6/dms3rep/multi/desktop/Simple-Green-Check-Mark-PNG-04356-1200x114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19" y="4584634"/>
            <a:ext cx="1043881" cy="9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20203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967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86309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164943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Type 1 – the number of releases that are shipped before an issue is delivered</a:t>
            </a:r>
            <a:endParaRPr lang="en-CA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378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5011" y="4597548"/>
            <a:ext cx="967910" cy="967910"/>
          </a:xfrm>
          <a:prstGeom prst="rect">
            <a:avLst/>
          </a:prstGeom>
          <a:noFill/>
        </p:spPr>
      </p:pic>
      <p:pic>
        <p:nvPicPr>
          <p:cNvPr id="13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8905" y="4597548"/>
            <a:ext cx="967910" cy="967910"/>
          </a:xfrm>
          <a:prstGeom prst="rect">
            <a:avLst/>
          </a:prstGeom>
          <a:noFill/>
        </p:spPr>
      </p:pic>
      <p:pic>
        <p:nvPicPr>
          <p:cNvPr id="17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4534647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60" y="4533833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irp-cdn.multiscreensite.com/2c2660a6/dms3rep/multi/desktop/Simple-Green-Check-Mark-PNG-04356-1200x114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19" y="4584634"/>
            <a:ext cx="1043881" cy="9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20203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967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86309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3" name="Arrow: U-Turn 2"/>
          <p:cNvSpPr/>
          <p:nvPr/>
        </p:nvSpPr>
        <p:spPr>
          <a:xfrm>
            <a:off x="4669430" y="3361038"/>
            <a:ext cx="5125359" cy="823784"/>
          </a:xfrm>
          <a:prstGeom prst="uturnArrow">
            <a:avLst>
              <a:gd name="adj1" fmla="val 41000"/>
              <a:gd name="adj2" fmla="val 25000"/>
              <a:gd name="adj3" fmla="val 25000"/>
              <a:gd name="adj4" fmla="val 75000"/>
              <a:gd name="adj5" fmla="val 10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818398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Type 1 – the number of releases that are shipped before an issue is delivered</a:t>
            </a:r>
            <a:endParaRPr lang="en-CA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378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5011" y="4597548"/>
            <a:ext cx="967910" cy="967910"/>
          </a:xfrm>
          <a:prstGeom prst="rect">
            <a:avLst/>
          </a:prstGeom>
          <a:noFill/>
        </p:spPr>
      </p:pic>
      <p:pic>
        <p:nvPicPr>
          <p:cNvPr id="13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8905" y="4597548"/>
            <a:ext cx="967910" cy="967910"/>
          </a:xfrm>
          <a:prstGeom prst="rect">
            <a:avLst/>
          </a:prstGeom>
          <a:noFill/>
        </p:spPr>
      </p:pic>
      <p:pic>
        <p:nvPicPr>
          <p:cNvPr id="17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4534647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60" y="4533833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irp-cdn.multiscreensite.com/2c2660a6/dms3rep/multi/desktop/Simple-Green-Check-Mark-PNG-04356-1200x114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19" y="4584634"/>
            <a:ext cx="1043881" cy="9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20203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967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86309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3" name="Arrow: U-Turn 2"/>
          <p:cNvSpPr/>
          <p:nvPr/>
        </p:nvSpPr>
        <p:spPr>
          <a:xfrm>
            <a:off x="4669430" y="3361038"/>
            <a:ext cx="5125359" cy="823784"/>
          </a:xfrm>
          <a:prstGeom prst="uturnArrow">
            <a:avLst>
              <a:gd name="adj1" fmla="val 41000"/>
              <a:gd name="adj2" fmla="val 25000"/>
              <a:gd name="adj3" fmla="val 25000"/>
              <a:gd name="adj4" fmla="val 75000"/>
              <a:gd name="adj5" fmla="val 10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63787" y="2812418"/>
            <a:ext cx="7936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Delivered after one release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725634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Type 2 – the number of days that are required to ship an addressed issue</a:t>
            </a:r>
            <a:endParaRPr lang="en-CA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252642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Type 2 – the number of days that are required to ship an addressed issue</a:t>
            </a:r>
            <a:endParaRPr lang="en-CA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378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5011" y="4597548"/>
            <a:ext cx="967910" cy="967910"/>
          </a:xfrm>
          <a:prstGeom prst="rect">
            <a:avLst/>
          </a:prstGeom>
          <a:noFill/>
        </p:spPr>
      </p:pic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8905" y="4597548"/>
            <a:ext cx="967910" cy="967910"/>
          </a:xfrm>
          <a:prstGeom prst="rect">
            <a:avLst/>
          </a:prstGeom>
          <a:noFill/>
        </p:spPr>
      </p:pic>
      <p:pic>
        <p:nvPicPr>
          <p:cNvPr id="10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4534647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60" y="4533833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irp-cdn.multiscreensite.com/2c2660a6/dms3rep/multi/desktop/Simple-Green-Check-Mark-PNG-04356-1200x114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19" y="4584634"/>
            <a:ext cx="1043881" cy="9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520203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0967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86309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024660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Type 2 – the number of days that are required to ship an addressed issue</a:t>
            </a:r>
            <a:endParaRPr lang="en-CA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378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5011" y="4597548"/>
            <a:ext cx="967910" cy="967910"/>
          </a:xfrm>
          <a:prstGeom prst="rect">
            <a:avLst/>
          </a:prstGeom>
          <a:noFill/>
        </p:spPr>
      </p:pic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8905" y="4597548"/>
            <a:ext cx="967910" cy="967910"/>
          </a:xfrm>
          <a:prstGeom prst="rect">
            <a:avLst/>
          </a:prstGeom>
          <a:noFill/>
        </p:spPr>
      </p:pic>
      <p:pic>
        <p:nvPicPr>
          <p:cNvPr id="10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4534647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60" y="4533833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irp-cdn.multiscreensite.com/2c2660a6/dms3rep/multi/desktop/Simple-Green-Check-Mark-PNG-04356-1200x114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19" y="4584634"/>
            <a:ext cx="1043881" cy="9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520203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0967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86309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16" name="Arrow: U-Turn 15"/>
          <p:cNvSpPr/>
          <p:nvPr/>
        </p:nvSpPr>
        <p:spPr>
          <a:xfrm>
            <a:off x="4669430" y="3361038"/>
            <a:ext cx="5125359" cy="823784"/>
          </a:xfrm>
          <a:prstGeom prst="uturnArrow">
            <a:avLst>
              <a:gd name="adj1" fmla="val 41000"/>
              <a:gd name="adj2" fmla="val 25000"/>
              <a:gd name="adj3" fmla="val 25000"/>
              <a:gd name="adj4" fmla="val 75000"/>
              <a:gd name="adj5" fmla="val 10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13655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Type 2 – the number of days that are required to ship an addressed issue</a:t>
            </a:r>
            <a:endParaRPr lang="en-CA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378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5011" y="4597548"/>
            <a:ext cx="967910" cy="967910"/>
          </a:xfrm>
          <a:prstGeom prst="rect">
            <a:avLst/>
          </a:prstGeom>
          <a:noFill/>
        </p:spPr>
      </p:pic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8905" y="4597548"/>
            <a:ext cx="967910" cy="967910"/>
          </a:xfrm>
          <a:prstGeom prst="rect">
            <a:avLst/>
          </a:prstGeom>
          <a:noFill/>
        </p:spPr>
      </p:pic>
      <p:pic>
        <p:nvPicPr>
          <p:cNvPr id="10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4534647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60" y="4533833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irp-cdn.multiscreensite.com/2c2660a6/dms3rep/multi/desktop/Simple-Green-Check-Mark-PNG-04356-1200x114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19" y="4584634"/>
            <a:ext cx="1043881" cy="9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520203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0967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86309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16" name="Arrow: U-Turn 15"/>
          <p:cNvSpPr/>
          <p:nvPr/>
        </p:nvSpPr>
        <p:spPr>
          <a:xfrm>
            <a:off x="4669430" y="3361038"/>
            <a:ext cx="5125359" cy="823784"/>
          </a:xfrm>
          <a:prstGeom prst="uturnArrow">
            <a:avLst>
              <a:gd name="adj1" fmla="val 41000"/>
              <a:gd name="adj2" fmla="val 25000"/>
              <a:gd name="adj3" fmla="val 25000"/>
              <a:gd name="adj4" fmla="val 75000"/>
              <a:gd name="adj5" fmla="val 10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63787" y="2812418"/>
            <a:ext cx="7936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65 days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443563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Type 3 – the most prolonged delays of a given project</a:t>
            </a:r>
            <a:endParaRPr lang="en-CA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752854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Such teams use Issue Tracking Systems control the progress of their tasks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21643"/>
            <a:ext cx="2857500" cy="2857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540" y="2621643"/>
            <a:ext cx="2908460" cy="2908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544" y="2517192"/>
            <a:ext cx="2961951" cy="29619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18840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Type 3 – the most prolonged delays of a given project</a:t>
            </a:r>
            <a:endParaRPr lang="en-CA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2659225" y="2174033"/>
            <a:ext cx="0" cy="4152122"/>
          </a:xfrm>
          <a:prstGeom prst="line">
            <a:avLst/>
          </a:prstGeom>
          <a:ln w="63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2621902" y="6326155"/>
            <a:ext cx="7007289" cy="1"/>
          </a:xfrm>
          <a:prstGeom prst="line">
            <a:avLst/>
          </a:prstGeom>
          <a:ln w="63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78087" y="2745391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300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24743" y="3810495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100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5371" y="4875598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50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92694" y="5940702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204647" y="6326155"/>
            <a:ext cx="1315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IDs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272205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Type 3 – the most prolonged delays of a given project</a:t>
            </a:r>
            <a:endParaRPr lang="en-CA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2659225" y="2174033"/>
            <a:ext cx="0" cy="4152122"/>
          </a:xfrm>
          <a:prstGeom prst="line">
            <a:avLst/>
          </a:prstGeom>
          <a:ln w="63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2621902" y="6326155"/>
            <a:ext cx="7007289" cy="1"/>
          </a:xfrm>
          <a:prstGeom prst="line">
            <a:avLst/>
          </a:prstGeom>
          <a:ln w="63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78087" y="2745391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300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24743" y="3810495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100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5371" y="4875598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50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92694" y="5940702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0</a:t>
            </a:r>
          </a:p>
        </p:txBody>
      </p:sp>
      <p:sp>
        <p:nvSpPr>
          <p:cNvPr id="33" name="Oval 32"/>
          <p:cNvSpPr/>
          <p:nvPr/>
        </p:nvSpPr>
        <p:spPr>
          <a:xfrm>
            <a:off x="3004455" y="450986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9378038" y="539871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8943392" y="5066238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9134669" y="3188100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9545215" y="2765254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/>
          <p:cNvSpPr/>
          <p:nvPr/>
        </p:nvSpPr>
        <p:spPr>
          <a:xfrm>
            <a:off x="8459755" y="4577900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>
            <a:off x="7812832" y="45054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>
            <a:off x="4396275" y="468340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>
            <a:off x="4858138" y="505620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5203370" y="550039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Oval 42"/>
          <p:cNvSpPr/>
          <p:nvPr/>
        </p:nvSpPr>
        <p:spPr>
          <a:xfrm>
            <a:off x="5389978" y="480583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5800530" y="45054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041570" y="517000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254620" y="482703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848669" y="465830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559420" y="513183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7183792" y="515334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7458269" y="483947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7351743" y="566156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3534747" y="55722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3088431" y="587584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3948402" y="514738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8050762" y="5131835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TextBox 55"/>
          <p:cNvSpPr txBox="1"/>
          <p:nvPr/>
        </p:nvSpPr>
        <p:spPr>
          <a:xfrm>
            <a:off x="9204647" y="6326155"/>
            <a:ext cx="1315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IDs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70636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Type 3 – the most prolonged delays of a given project</a:t>
            </a:r>
            <a:endParaRPr lang="en-CA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2659225" y="2174033"/>
            <a:ext cx="0" cy="4152122"/>
          </a:xfrm>
          <a:prstGeom prst="line">
            <a:avLst/>
          </a:prstGeom>
          <a:ln w="63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2621902" y="6326155"/>
            <a:ext cx="7007289" cy="1"/>
          </a:xfrm>
          <a:prstGeom prst="line">
            <a:avLst/>
          </a:prstGeom>
          <a:ln w="63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78087" y="2745391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300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24743" y="3810495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100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5371" y="4875598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50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92694" y="5940702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0</a:t>
            </a:r>
          </a:p>
        </p:txBody>
      </p:sp>
      <p:sp>
        <p:nvSpPr>
          <p:cNvPr id="33" name="Oval 32"/>
          <p:cNvSpPr/>
          <p:nvPr/>
        </p:nvSpPr>
        <p:spPr>
          <a:xfrm>
            <a:off x="3004455" y="450986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9378038" y="539871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8943392" y="5066238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9134669" y="3188100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9545215" y="2765254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/>
          <p:cNvSpPr/>
          <p:nvPr/>
        </p:nvSpPr>
        <p:spPr>
          <a:xfrm>
            <a:off x="8459755" y="4577900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>
            <a:off x="7812832" y="45054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>
            <a:off x="4396275" y="468340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>
            <a:off x="4858138" y="505620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5203370" y="550039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Oval 42"/>
          <p:cNvSpPr/>
          <p:nvPr/>
        </p:nvSpPr>
        <p:spPr>
          <a:xfrm>
            <a:off x="5389978" y="480583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5800530" y="45054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041570" y="517000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254620" y="482703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848669" y="465830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559420" y="513183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7183792" y="515334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7458269" y="483947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7351743" y="566156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3534747" y="55722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3088431" y="587584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3948402" y="514738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8050762" y="5131835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7" name="Straight Connector 56"/>
          <p:cNvCxnSpPr/>
          <p:nvPr/>
        </p:nvCxnSpPr>
        <p:spPr>
          <a:xfrm>
            <a:off x="1670180" y="5227403"/>
            <a:ext cx="9153330" cy="6521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78062" y="4924223"/>
            <a:ext cx="1564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Median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204647" y="6326155"/>
            <a:ext cx="1315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IDs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215515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Type 3 – the most prolonged delays of a given project</a:t>
            </a:r>
            <a:endParaRPr lang="en-CA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2659225" y="2174033"/>
            <a:ext cx="0" cy="4152122"/>
          </a:xfrm>
          <a:prstGeom prst="line">
            <a:avLst/>
          </a:prstGeom>
          <a:ln w="63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2621902" y="6326155"/>
            <a:ext cx="7007289" cy="1"/>
          </a:xfrm>
          <a:prstGeom prst="line">
            <a:avLst/>
          </a:prstGeom>
          <a:ln w="63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78087" y="2745391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300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24743" y="3810495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100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5371" y="4875598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50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92694" y="5940702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0</a:t>
            </a:r>
          </a:p>
        </p:txBody>
      </p:sp>
      <p:sp>
        <p:nvSpPr>
          <p:cNvPr id="33" name="Oval 32"/>
          <p:cNvSpPr/>
          <p:nvPr/>
        </p:nvSpPr>
        <p:spPr>
          <a:xfrm>
            <a:off x="3004455" y="450986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9378038" y="539871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8943392" y="5066238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9134669" y="3188100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9545215" y="2765254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/>
          <p:cNvSpPr/>
          <p:nvPr/>
        </p:nvSpPr>
        <p:spPr>
          <a:xfrm>
            <a:off x="8459755" y="4577900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>
            <a:off x="7812832" y="45054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>
            <a:off x="4396275" y="468340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>
            <a:off x="4858138" y="505620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5203370" y="550039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Oval 42"/>
          <p:cNvSpPr/>
          <p:nvPr/>
        </p:nvSpPr>
        <p:spPr>
          <a:xfrm>
            <a:off x="5389978" y="480583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5800530" y="45054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041570" y="517000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254620" y="482703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848669" y="465830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559420" y="513183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7183792" y="515334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7458269" y="483947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7351743" y="566156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3534747" y="55722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3088431" y="587584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3948402" y="514738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8050762" y="5131835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7" name="Straight Connector 56"/>
          <p:cNvCxnSpPr/>
          <p:nvPr/>
        </p:nvCxnSpPr>
        <p:spPr>
          <a:xfrm>
            <a:off x="1670180" y="5227403"/>
            <a:ext cx="9153330" cy="6521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78062" y="4924223"/>
            <a:ext cx="1564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Median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677955" y="4595203"/>
            <a:ext cx="9153330" cy="6521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72616" y="4316290"/>
            <a:ext cx="1564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MAD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204647" y="6326155"/>
            <a:ext cx="1315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IDs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039125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Type 3 – the most prolonged delays of a given project</a:t>
            </a:r>
            <a:endParaRPr lang="en-CA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2659225" y="2174033"/>
            <a:ext cx="0" cy="4152122"/>
          </a:xfrm>
          <a:prstGeom prst="line">
            <a:avLst/>
          </a:prstGeom>
          <a:ln w="63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2621902" y="6326155"/>
            <a:ext cx="7007289" cy="1"/>
          </a:xfrm>
          <a:prstGeom prst="line">
            <a:avLst/>
          </a:prstGeom>
          <a:ln w="63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78087" y="2745391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300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24743" y="3810495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100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5371" y="4875598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50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92694" y="5940702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0</a:t>
            </a:r>
          </a:p>
        </p:txBody>
      </p:sp>
      <p:sp>
        <p:nvSpPr>
          <p:cNvPr id="33" name="Oval 32"/>
          <p:cNvSpPr/>
          <p:nvPr/>
        </p:nvSpPr>
        <p:spPr>
          <a:xfrm>
            <a:off x="3004455" y="450986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9378038" y="539871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8943392" y="5066238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9134669" y="3188100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9545215" y="2765254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/>
          <p:cNvSpPr/>
          <p:nvPr/>
        </p:nvSpPr>
        <p:spPr>
          <a:xfrm>
            <a:off x="8459755" y="4577900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>
            <a:off x="7812832" y="45054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>
            <a:off x="4396275" y="468340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>
            <a:off x="4858138" y="505620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5203370" y="550039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Oval 42"/>
          <p:cNvSpPr/>
          <p:nvPr/>
        </p:nvSpPr>
        <p:spPr>
          <a:xfrm>
            <a:off x="5389978" y="480583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5800530" y="45054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041570" y="517000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254620" y="482703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848669" y="465830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559420" y="513183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7183792" y="515334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7458269" y="483947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7351743" y="566156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3534747" y="55722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3088431" y="587584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3948402" y="514738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8050762" y="5131835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7" name="Straight Connector 56"/>
          <p:cNvCxnSpPr/>
          <p:nvPr/>
        </p:nvCxnSpPr>
        <p:spPr>
          <a:xfrm>
            <a:off x="1670180" y="5227403"/>
            <a:ext cx="9153330" cy="6521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78062" y="4924223"/>
            <a:ext cx="1564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Median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677955" y="4595203"/>
            <a:ext cx="9153330" cy="6521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72616" y="4316290"/>
            <a:ext cx="1564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MAD</a:t>
            </a:r>
          </a:p>
        </p:txBody>
      </p:sp>
      <p:sp>
        <p:nvSpPr>
          <p:cNvPr id="61" name="Oval 60"/>
          <p:cNvSpPr/>
          <p:nvPr/>
        </p:nvSpPr>
        <p:spPr>
          <a:xfrm>
            <a:off x="8332237" y="2444620"/>
            <a:ext cx="2174032" cy="1365875"/>
          </a:xfrm>
          <a:prstGeom prst="ellipse">
            <a:avLst/>
          </a:prstGeom>
          <a:noFill/>
          <a:ln w="317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TextBox 61"/>
          <p:cNvSpPr txBox="1"/>
          <p:nvPr/>
        </p:nvSpPr>
        <p:spPr>
          <a:xfrm>
            <a:off x="8249813" y="1898162"/>
            <a:ext cx="233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Prolonged!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204647" y="6326155"/>
            <a:ext cx="1315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IDs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024666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713307"/>
          </a:xfrm>
        </p:spPr>
        <p:txBody>
          <a:bodyPr>
            <a:normAutofit/>
          </a:bodyPr>
          <a:lstStyle/>
          <a:p>
            <a:r>
              <a:rPr lang="en-CA" i="1" u="sng" dirty="0">
                <a:solidFill>
                  <a:schemeClr val="accent1">
                    <a:lumMod val="50000"/>
                  </a:schemeClr>
                </a:solidFill>
              </a:rPr>
              <a:t>Release cycle: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is the time period that the development team takes to ship a new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200618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713307"/>
          </a:xfrm>
        </p:spPr>
        <p:txBody>
          <a:bodyPr>
            <a:normAutofit/>
          </a:bodyPr>
          <a:lstStyle/>
          <a:p>
            <a:r>
              <a:rPr lang="en-CA" i="1" u="sng" dirty="0">
                <a:solidFill>
                  <a:schemeClr val="accent1">
                    <a:lumMod val="50000"/>
                  </a:schemeClr>
                </a:solidFill>
              </a:rPr>
              <a:t>Release cycle: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is the time period that the development team takes to ship a new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4074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29948" y="4597548"/>
            <a:ext cx="967910" cy="967910"/>
          </a:xfrm>
          <a:prstGeom prst="rect">
            <a:avLst/>
          </a:prstGeom>
          <a:noFill/>
        </p:spPr>
      </p:pic>
      <p:pic>
        <p:nvPicPr>
          <p:cNvPr id="8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902" y="4597548"/>
            <a:ext cx="967910" cy="96791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38200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5372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9124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252188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713307"/>
          </a:xfrm>
        </p:spPr>
        <p:txBody>
          <a:bodyPr>
            <a:normAutofit/>
          </a:bodyPr>
          <a:lstStyle/>
          <a:p>
            <a:r>
              <a:rPr lang="en-CA" i="1" u="sng" dirty="0">
                <a:solidFill>
                  <a:schemeClr val="accent1">
                    <a:lumMod val="50000"/>
                  </a:schemeClr>
                </a:solidFill>
              </a:rPr>
              <a:t>Release cycle: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is the time period that the development team takes to ship a new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4074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29948" y="4597548"/>
            <a:ext cx="967910" cy="967910"/>
          </a:xfrm>
          <a:prstGeom prst="rect">
            <a:avLst/>
          </a:prstGeom>
          <a:noFill/>
        </p:spPr>
      </p:pic>
      <p:pic>
        <p:nvPicPr>
          <p:cNvPr id="8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902" y="4597548"/>
            <a:ext cx="967910" cy="96791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38200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5372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9124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13" name="Left Bracket 12"/>
          <p:cNvSpPr/>
          <p:nvPr/>
        </p:nvSpPr>
        <p:spPr>
          <a:xfrm rot="5400000">
            <a:off x="2975857" y="3087033"/>
            <a:ext cx="1433007" cy="3252175"/>
          </a:xfrm>
          <a:prstGeom prst="leftBracket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Left Bracket 13"/>
          <p:cNvSpPr/>
          <p:nvPr/>
        </p:nvSpPr>
        <p:spPr>
          <a:xfrm rot="5400000">
            <a:off x="7423529" y="2990696"/>
            <a:ext cx="1433007" cy="3444847"/>
          </a:xfrm>
          <a:prstGeom prst="leftBracket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67856" y="3465513"/>
            <a:ext cx="304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Release Cycle 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9368" y="3465513"/>
            <a:ext cx="3201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Release Cycle II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887220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/>
          </a:solidFill>
          <a:ln w="63500">
            <a:noFill/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Final Remarks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9966"/>
            <a:ext cx="10515600" cy="11569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Agenda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671759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63500">
            <a:noFill/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Final Remarks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9966"/>
            <a:ext cx="10515600" cy="11569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Agenda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872060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2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 software issue can either describe a bug, an enhancement, or a new feature</a:t>
            </a:r>
          </a:p>
        </p:txBody>
      </p:sp>
      <p:pic>
        <p:nvPicPr>
          <p:cNvPr id="4" name="Picture 4" descr="http://enhancedsteam.com/blog/wp-content/uploads/2013/06/no-bug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7860" y="2694803"/>
            <a:ext cx="2088232" cy="2088233"/>
          </a:xfrm>
          <a:prstGeom prst="rect">
            <a:avLst/>
          </a:prstGeom>
          <a:noFill/>
        </p:spPr>
      </p:pic>
      <p:pic>
        <p:nvPicPr>
          <p:cNvPr id="5" name="Picture 8" descr="http://hautesecure.com/wp-content/uploads/2013/10/Network-Security-Softwar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4010" y="2816932"/>
            <a:ext cx="1843979" cy="1843979"/>
          </a:xfrm>
          <a:prstGeom prst="rect">
            <a:avLst/>
          </a:prstGeom>
          <a:noFill/>
        </p:spPr>
      </p:pic>
      <p:pic>
        <p:nvPicPr>
          <p:cNvPr id="6" name="Picture 10" descr="https://www.dragonartz.net/wp-content/uploads/2010/10/Vector-Charts-Clipart-with-Arrow-02-by-DragonAr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65907" y="2478780"/>
            <a:ext cx="2520280" cy="252028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24980" y="4783036"/>
            <a:ext cx="2313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Bug fix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9003" y="4783036"/>
            <a:ext cx="2313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New feature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37327" y="4783036"/>
            <a:ext cx="2545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Enhancement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93799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wikihow.com/images/e/ea/Create-Study-Plans-Step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54954" cy="82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4967"/>
            <a:ext cx="10515600" cy="1430724"/>
          </a:xfr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CA" u="sng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How frequent is delivery delay?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CA" sz="4400" dirty="0">
                <a:solidFill>
                  <a:schemeClr val="bg1"/>
                </a:solidFill>
              </a:rPr>
              <a:t>Study 1</a:t>
            </a:r>
          </a:p>
        </p:txBody>
      </p:sp>
    </p:spTree>
    <p:extLst>
      <p:ext uri="{BB962C8B-B14F-4D97-AF65-F5344CB8AC3E}">
        <p14:creationId xmlns:p14="http://schemas.microsoft.com/office/powerpoint/2010/main" val="3456418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There is a lack of empirical research that investigate the frequency of delivery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642957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There is a lack of empirical research that investigate the frequency of delivery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595" y="3259396"/>
            <a:ext cx="2404508" cy="3664013"/>
          </a:xfrm>
          <a:prstGeom prst="rect">
            <a:avLst/>
          </a:prstGeom>
        </p:spPr>
      </p:pic>
      <p:sp>
        <p:nvSpPr>
          <p:cNvPr id="7" name="Thought Bubble: Cloud 6"/>
          <p:cNvSpPr/>
          <p:nvPr/>
        </p:nvSpPr>
        <p:spPr>
          <a:xfrm rot="1160693">
            <a:off x="5694789" y="2163070"/>
            <a:ext cx="3680416" cy="2386115"/>
          </a:xfrm>
          <a:prstGeom prst="cloudCallo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6310103" y="2782342"/>
            <a:ext cx="2832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We must have more evidences…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986782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1948195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This study is also motivated by investigating the factors that lead to prolonged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268243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1948195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This study is also motivated by investigating the factors that lead to prolonged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837"/>
            <a:ext cx="3745158" cy="38711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62669" y="2771192"/>
            <a:ext cx="4655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It would be very useful if we could avoid prolonged delays</a:t>
            </a:r>
          </a:p>
        </p:txBody>
      </p:sp>
      <p:sp>
        <p:nvSpPr>
          <p:cNvPr id="9" name="Speech Bubble: Oval 8"/>
          <p:cNvSpPr/>
          <p:nvPr/>
        </p:nvSpPr>
        <p:spPr>
          <a:xfrm>
            <a:off x="3293706" y="2519265"/>
            <a:ext cx="6811347" cy="1604866"/>
          </a:xfrm>
          <a:prstGeom prst="wedgeEllipseCallout">
            <a:avLst>
              <a:gd name="adj1" fmla="val -42751"/>
              <a:gd name="adj2" fmla="val 102195"/>
            </a:avLst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7256483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08032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set out to empirically study 20.995 addressed issues from the Firefox, </a:t>
            </a:r>
            <a:r>
              <a:rPr lang="en-CA" dirty="0" err="1">
                <a:solidFill>
                  <a:schemeClr val="accent1">
                    <a:lumMod val="50000"/>
                  </a:schemeClr>
                </a:solidFill>
              </a:rPr>
              <a:t>ArgoUML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, and Eclipse projects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pic>
        <p:nvPicPr>
          <p:cNvPr id="5" name="Picture 2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0847" y="3079102"/>
            <a:ext cx="1584176" cy="1584176"/>
          </a:xfrm>
          <a:prstGeom prst="rect">
            <a:avLst/>
          </a:prstGeom>
          <a:noFill/>
        </p:spPr>
      </p:pic>
      <p:pic>
        <p:nvPicPr>
          <p:cNvPr id="6" name="Picture 4" descr="http://help.eclipse.org/juno/topic/org.eclipse.platform.doc.user/whatsNew/images/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6157" y="3079102"/>
            <a:ext cx="1512168" cy="1512168"/>
          </a:xfrm>
          <a:prstGeom prst="rect">
            <a:avLst/>
          </a:prstGeom>
          <a:noFill/>
        </p:spPr>
      </p:pic>
      <p:pic>
        <p:nvPicPr>
          <p:cNvPr id="7" name="Picture 6" descr="https://lh3.googleusercontent.com/-SdPtN-T461k/AAAAAAAAAAI/AAAAAAAAABE/Rp8j_Bg_4-U/phot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9459" y="3115106"/>
            <a:ext cx="1520125" cy="151216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391253" y="4627273"/>
            <a:ext cx="218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Firefox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90559" y="4627273"/>
            <a:ext cx="218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Eclipse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7839" y="4627273"/>
            <a:ext cx="218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err="1">
                <a:latin typeface="Constantia" panose="02030602050306030303" pitchFamily="18" charset="0"/>
              </a:rPr>
              <a:t>ArgoUML</a:t>
            </a:r>
            <a:endParaRPr lang="en-CA" sz="2800" dirty="0">
              <a:latin typeface="Constantia" panose="0203060205030603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818893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7253625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212652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1709380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040587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5630"/>
            <a:ext cx="10515600" cy="19915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The state of an issue changes from ‘reported’ to ‘fixed’ as it progresses until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</a:br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delivery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54" y="3606281"/>
            <a:ext cx="2367164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72726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Reported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620105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4966767" y="1688841"/>
            <a:ext cx="2258464" cy="192731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lowchart: Process 13"/>
          <p:cNvSpPr/>
          <p:nvPr/>
        </p:nvSpPr>
        <p:spPr>
          <a:xfrm>
            <a:off x="9249820" y="1564341"/>
            <a:ext cx="2258464" cy="199876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2396859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34% to 98% of addressed issues had their integration prevented from at least one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How often are addressed issues prevented from shipping?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9313278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34% to 98% of addressed issues had their integration prevented from at least one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How often are addressed issues prevented from shipping?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634" y="2172798"/>
            <a:ext cx="5758732" cy="4684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4227302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34% to 98% of addressed issues had their integration prevented from at least one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How often are addressed issues prevented from shipping?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634" y="2172798"/>
            <a:ext cx="5758732" cy="468410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886200" y="3886199"/>
            <a:ext cx="1943100" cy="2942129"/>
          </a:xfrm>
          <a:prstGeom prst="ellipse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5275" y="3454401"/>
            <a:ext cx="1724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60%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9795585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34% to 98% of addressed issues had their integration prevented from at least one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How often are addressed issues prevented from shipping?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634" y="2172798"/>
            <a:ext cx="5758732" cy="468410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743700" y="3107094"/>
            <a:ext cx="2155466" cy="3682844"/>
          </a:xfrm>
          <a:prstGeom prst="ellipse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02295" y="2583874"/>
            <a:ext cx="1724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34%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8720361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Issues are being addressed well before an upcoming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How often are addressed issues prevented from shipping?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2032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Issues are being addressed well before an upcoming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How often are addressed issues prevented from shipping?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6275" y="3607668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Fix Timing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7786391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Issues are being addressed well before an upcoming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How often are addressed issues prevented from shipping?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6275" y="3607668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Fix Timing</a:t>
            </a:r>
          </a:p>
        </p:txBody>
      </p:sp>
      <p:sp>
        <p:nvSpPr>
          <p:cNvPr id="9" name="Equals 8"/>
          <p:cNvSpPr/>
          <p:nvPr/>
        </p:nvSpPr>
        <p:spPr>
          <a:xfrm>
            <a:off x="3345326" y="3714494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0299008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Issues are being addressed well before an upcoming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How often are addressed issues prevented from shipping?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6275" y="3607668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Fix Timing</a:t>
            </a:r>
          </a:p>
        </p:txBody>
      </p:sp>
      <p:sp>
        <p:nvSpPr>
          <p:cNvPr id="10" name="Equals 9"/>
          <p:cNvSpPr/>
          <p:nvPr/>
        </p:nvSpPr>
        <p:spPr>
          <a:xfrm>
            <a:off x="3345326" y="3714494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Minus Sign 10"/>
          <p:cNvSpPr/>
          <p:nvPr/>
        </p:nvSpPr>
        <p:spPr>
          <a:xfrm>
            <a:off x="3276599" y="3645733"/>
            <a:ext cx="7343775" cy="631755"/>
          </a:xfrm>
          <a:prstGeom prst="mathMin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3969874" y="3111089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# of days before a release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34309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Issues are being addressed well before an upcoming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How often are addressed issues prevented from shipping?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6275" y="3607668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Fix Timing</a:t>
            </a:r>
          </a:p>
        </p:txBody>
      </p:sp>
      <p:sp>
        <p:nvSpPr>
          <p:cNvPr id="10" name="Equals 9"/>
          <p:cNvSpPr/>
          <p:nvPr/>
        </p:nvSpPr>
        <p:spPr>
          <a:xfrm>
            <a:off x="3345326" y="3714494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Minus Sign 10"/>
          <p:cNvSpPr/>
          <p:nvPr/>
        </p:nvSpPr>
        <p:spPr>
          <a:xfrm>
            <a:off x="3276599" y="3645733"/>
            <a:ext cx="7343775" cy="631755"/>
          </a:xfrm>
          <a:prstGeom prst="mathMin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4061389" y="4146307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release cycle duration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69874" y="3111089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# of days before a release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315259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54" y="3606281"/>
            <a:ext cx="2367164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r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06" y="3516044"/>
            <a:ext cx="2007646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72726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Reported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09419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Fixed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4579146" y="3170105"/>
            <a:ext cx="3445181" cy="244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565630"/>
            <a:ext cx="10515600" cy="19915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The state of an issue changes from ‘reported’ to ‘fixed’ as it progresses until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</a:br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delivery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967525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Issues are being addressed well before an upcoming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How often are addressed issues prevented from shipping?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6275" y="3607668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Fix Timing</a:t>
            </a:r>
          </a:p>
        </p:txBody>
      </p:sp>
      <p:sp>
        <p:nvSpPr>
          <p:cNvPr id="10" name="Equals 9"/>
          <p:cNvSpPr/>
          <p:nvPr/>
        </p:nvSpPr>
        <p:spPr>
          <a:xfrm>
            <a:off x="3345326" y="3714494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Minus Sign 11"/>
          <p:cNvSpPr/>
          <p:nvPr/>
        </p:nvSpPr>
        <p:spPr>
          <a:xfrm>
            <a:off x="3276599" y="3645733"/>
            <a:ext cx="7343775" cy="631755"/>
          </a:xfrm>
          <a:prstGeom prst="mathMin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69874" y="3111089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# of days before a release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47087" y="4146307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60 days</a:t>
            </a:r>
          </a:p>
        </p:txBody>
      </p:sp>
    </p:spTree>
    <p:extLst>
      <p:ext uri="{BB962C8B-B14F-4D97-AF65-F5344CB8AC3E}">
        <p14:creationId xmlns:p14="http://schemas.microsoft.com/office/powerpoint/2010/main" val="3593849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Issues are being addressed well before an upcoming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How often are addressed issues prevented from shipping?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6275" y="3607668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Fix Timing</a:t>
            </a:r>
          </a:p>
        </p:txBody>
      </p:sp>
      <p:sp>
        <p:nvSpPr>
          <p:cNvPr id="10" name="Equals 9"/>
          <p:cNvSpPr/>
          <p:nvPr/>
        </p:nvSpPr>
        <p:spPr>
          <a:xfrm>
            <a:off x="3345326" y="3714494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24299" y="3107094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30 days</a:t>
            </a:r>
          </a:p>
        </p:txBody>
      </p:sp>
      <p:sp>
        <p:nvSpPr>
          <p:cNvPr id="12" name="Minus Sign 11"/>
          <p:cNvSpPr/>
          <p:nvPr/>
        </p:nvSpPr>
        <p:spPr>
          <a:xfrm>
            <a:off x="3276599" y="3645733"/>
            <a:ext cx="7343775" cy="631755"/>
          </a:xfrm>
          <a:prstGeom prst="mathMin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3947087" y="4146307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60 days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9866221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Issues are being addressed well before an upcoming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How often are addressed issues prevented from shipping?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6275" y="3607668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Fix Timing</a:t>
            </a:r>
          </a:p>
        </p:txBody>
      </p:sp>
      <p:sp>
        <p:nvSpPr>
          <p:cNvPr id="5" name="Equals 4"/>
          <p:cNvSpPr/>
          <p:nvPr/>
        </p:nvSpPr>
        <p:spPr>
          <a:xfrm>
            <a:off x="3345326" y="3714494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4299" y="3107094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30 days</a:t>
            </a:r>
          </a:p>
        </p:txBody>
      </p:sp>
      <p:sp>
        <p:nvSpPr>
          <p:cNvPr id="7" name="Minus Sign 6"/>
          <p:cNvSpPr/>
          <p:nvPr/>
        </p:nvSpPr>
        <p:spPr>
          <a:xfrm>
            <a:off x="3276599" y="3645733"/>
            <a:ext cx="7343775" cy="631755"/>
          </a:xfrm>
          <a:prstGeom prst="mathMin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3947087" y="4146307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60 days</a:t>
            </a:r>
          </a:p>
        </p:txBody>
      </p:sp>
      <p:sp>
        <p:nvSpPr>
          <p:cNvPr id="10" name="Equals 9"/>
          <p:cNvSpPr/>
          <p:nvPr/>
        </p:nvSpPr>
        <p:spPr>
          <a:xfrm>
            <a:off x="9859765" y="3714494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1926" y="3605513"/>
            <a:ext cx="1369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0.5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4134002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Issues are being addressed well before an upcoming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How often are addressed issues prevented from shipping?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87" y="2238375"/>
            <a:ext cx="5210175" cy="4400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5384640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Issues that are addressed during more stable stages of a release cycle tends to have shorter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RQ2 – Does the stage of the release cycle impact delivery delay?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9852669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Issues that are addressed during more stable stages of a release cycle tends to have shorter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RQ2 – Does the stage of the release cycle impact delivery delay?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017" y="2504805"/>
            <a:ext cx="5093965" cy="42677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5916473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4966767" y="1688841"/>
            <a:ext cx="2258464" cy="192731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lowchart: Process 13"/>
          <p:cNvSpPr/>
          <p:nvPr/>
        </p:nvSpPr>
        <p:spPr>
          <a:xfrm>
            <a:off x="9249820" y="1564341"/>
            <a:ext cx="2258464" cy="199876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4510732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4966767" y="1688841"/>
            <a:ext cx="2258464" cy="192731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lowchart: Process 13"/>
          <p:cNvSpPr/>
          <p:nvPr/>
        </p:nvSpPr>
        <p:spPr>
          <a:xfrm>
            <a:off x="9249820" y="1564341"/>
            <a:ext cx="2258464" cy="199876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347090" y="4975719"/>
            <a:ext cx="295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Indeed, delivery delay is frequent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0801576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249820" y="1564341"/>
            <a:ext cx="2258464" cy="199876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347090" y="4975719"/>
            <a:ext cx="295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Indeed, delivery delay is frequent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678044" y="1604734"/>
            <a:ext cx="2258464" cy="212004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2860907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collect many factors that are computed using 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code repositories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issue tracking systems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How well can we model the delivery delay of addressed issues?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941344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19915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Although an issue has been addressed, users may still wait some time to experience it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69723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collect many factors that are computed using 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code repositories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issue tracking systems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How well can we model the delivery delay of addressed issues?</a:t>
            </a:r>
          </a:p>
        </p:txBody>
      </p:sp>
      <p:pic>
        <p:nvPicPr>
          <p:cNvPr id="5" name="Picture 2" descr="http://www.freedomjs.org/dist/freedom/latest/demo/filedrop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23" y="3868148"/>
            <a:ext cx="1144665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freedomjs.org/dist/freedom/latest/demo/filedrop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77" y="3868146"/>
            <a:ext cx="1144665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freedomjs.org/dist/freedom/latest/demo/filedrop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540" y="3868146"/>
            <a:ext cx="1144665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9453" y="2704548"/>
            <a:ext cx="3252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Number of Impacted Files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781671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collect many factors that are computed using 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code repositories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issue tracking systems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How well can we model the delivery delay of addressed issues?</a:t>
            </a:r>
          </a:p>
        </p:txBody>
      </p:sp>
      <p:pic>
        <p:nvPicPr>
          <p:cNvPr id="5" name="Picture 2" descr="http://www.freedomjs.org/dist/freedom/latest/demo/filedrop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23" y="3868148"/>
            <a:ext cx="1144665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freedomjs.org/dist/freedom/latest/demo/filedrop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77" y="3868146"/>
            <a:ext cx="1144665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freedomjs.org/dist/freedom/latest/demo/filedrop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540" y="3868146"/>
            <a:ext cx="1144665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9453" y="2704548"/>
            <a:ext cx="3252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Number of Impacted Files</a:t>
            </a:r>
          </a:p>
        </p:txBody>
      </p:sp>
      <p:pic>
        <p:nvPicPr>
          <p:cNvPr id="9" name="Picture 8" descr="http://www.hit4hit.org/img/login/user-icon-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088" y="3658655"/>
            <a:ext cx="781823" cy="78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69796" y="2714769"/>
            <a:ext cx="3252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Number of comments</a:t>
            </a:r>
          </a:p>
        </p:txBody>
      </p:sp>
      <p:sp>
        <p:nvSpPr>
          <p:cNvPr id="15" name="Rounded Rectangle 13"/>
          <p:cNvSpPr/>
          <p:nvPr/>
        </p:nvSpPr>
        <p:spPr>
          <a:xfrm>
            <a:off x="4769517" y="4478331"/>
            <a:ext cx="2652965" cy="1144665"/>
          </a:xfrm>
          <a:prstGeom prst="round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I Think this bug is due to…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4354412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collect many factors that are computed using 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code repositories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issue tracking systems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How well can we model the delivery delay of addressed issues?</a:t>
            </a:r>
          </a:p>
        </p:txBody>
      </p:sp>
      <p:pic>
        <p:nvPicPr>
          <p:cNvPr id="5" name="Picture 2" descr="http://www.freedomjs.org/dist/freedom/latest/demo/filedrop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23" y="3868148"/>
            <a:ext cx="1144665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freedomjs.org/dist/freedom/latest/demo/filedrop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77" y="3868146"/>
            <a:ext cx="1144665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freedomjs.org/dist/freedom/latest/demo/filedrop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540" y="3868146"/>
            <a:ext cx="1144665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9453" y="2704548"/>
            <a:ext cx="3252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Number of Impacted Files</a:t>
            </a:r>
          </a:p>
        </p:txBody>
      </p:sp>
      <p:pic>
        <p:nvPicPr>
          <p:cNvPr id="9" name="Picture 8" descr="http://www.hit4hit.org/img/login/user-icon-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088" y="3658655"/>
            <a:ext cx="781823" cy="78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69796" y="2714769"/>
            <a:ext cx="3252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Number of comments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20139" y="2714768"/>
            <a:ext cx="3252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Experience of the resolvers</a:t>
            </a:r>
          </a:p>
        </p:txBody>
      </p:sp>
      <p:pic>
        <p:nvPicPr>
          <p:cNvPr id="12" name="Picture 12" descr="http://vignette4.wikia.nocookie.net/pokemon-revolution/images/4/41/004Charmander_OS_anime_2.png/revision/latest?cb=201506250820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578" y="3991565"/>
            <a:ext cx="1090674" cy="126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http://vignette3.wikia.nocookie.net/super-smash-bros-destiny/images/2/23/006_charizard_by_izzyreddragon-d5goirn.png/revision/latest?cb=201403020339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25" y="4042665"/>
            <a:ext cx="1739800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803342" y="444048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sp>
        <p:nvSpPr>
          <p:cNvPr id="15" name="Rounded Rectangle 13"/>
          <p:cNvSpPr/>
          <p:nvPr/>
        </p:nvSpPr>
        <p:spPr>
          <a:xfrm>
            <a:off x="4769517" y="4478331"/>
            <a:ext cx="2652965" cy="1144665"/>
          </a:xfrm>
          <a:prstGeom prst="round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I Think this bug is due to…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165720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Then, we analyze both delivery delay in terms of number of releases and days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How well can we model the delivery delay of addressed issues?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5571112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Then, we analyze both delivery delay in terms of number of releases and days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How well can we model the delivery delay of addressed issues?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88201" y="3316831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AUCs</a:t>
            </a:r>
          </a:p>
        </p:txBody>
      </p:sp>
      <p:sp>
        <p:nvSpPr>
          <p:cNvPr id="6" name="Equals 5"/>
          <p:cNvSpPr/>
          <p:nvPr/>
        </p:nvSpPr>
        <p:spPr>
          <a:xfrm>
            <a:off x="5099977" y="3400169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1000" y="4872975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R²</a:t>
            </a:r>
          </a:p>
        </p:txBody>
      </p:sp>
      <p:sp>
        <p:nvSpPr>
          <p:cNvPr id="8" name="Equals 7"/>
          <p:cNvSpPr/>
          <p:nvPr/>
        </p:nvSpPr>
        <p:spPr>
          <a:xfrm>
            <a:off x="5099977" y="4914644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1725" y="3318962"/>
            <a:ext cx="4712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0.62 – 0.96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1724" y="4831306"/>
            <a:ext cx="4712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0.39 – 0.65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5747349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 time invested on addressing issues and workload factors play an influential role to model delay in terms of releases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RQ4 – What are the most influential factors for modeling delivery delay?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5100956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 time invested on addressing issues and workload factors play an influential role to model delay in terms of releases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RQ4 – What are the most influential factors for modeling delivery delay?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412" y="2510634"/>
            <a:ext cx="5405175" cy="4258277"/>
          </a:xfrm>
          <a:prstGeom prst="rect">
            <a:avLst/>
          </a:prstGeom>
        </p:spPr>
      </p:pic>
      <p:pic>
        <p:nvPicPr>
          <p:cNvPr id="5" name="Picture 4" descr="http://help.eclipse.org/juno/topic/org.eclipse.platform.doc.user/whatsNew/images/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9437" y="2894930"/>
            <a:ext cx="583005" cy="58300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7064684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Severity and priority levels have little influence on the delivery delay in terms of releases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RQ4 – What are the most influential factors for modeling delivery delay?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9690422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 time at which issues are addressed during a release cycle plays a major role in modeling delay in terms of days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RQ4 – What are the most influential factors for modeling delivery delay?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7506209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 time at which issues are addressed during a release cycle plays a major role in modeling delay in terms of days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RQ4 – What are the most influential factors for modeling delivery delay?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725" y="2469635"/>
            <a:ext cx="4332550" cy="42582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208526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8" y="3606281"/>
            <a:ext cx="2367164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r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180" y="3516044"/>
            <a:ext cx="2007646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6100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Reported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2793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Fixed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2162520" y="3170105"/>
            <a:ext cx="3445181" cy="244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19915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Although an issue has been addressed, users may still wait some time to experience it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220512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249820" y="1564341"/>
            <a:ext cx="2258464" cy="199876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347090" y="4975719"/>
            <a:ext cx="295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Indeed, delivery delay is frequent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678044" y="1604734"/>
            <a:ext cx="2258464" cy="212004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8591242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249820" y="1564341"/>
            <a:ext cx="2258464" cy="199876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347090" y="4975719"/>
            <a:ext cx="295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Indeed, delivery delay is frequent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678044" y="1604734"/>
            <a:ext cx="2258464" cy="212004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4607767" y="4975718"/>
            <a:ext cx="2954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Project factors are the most</a:t>
            </a:r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important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4338387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090" y="4975719"/>
            <a:ext cx="295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Indeed, delivery delay is frequent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678044" y="1604734"/>
            <a:ext cx="2258464" cy="212004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4607767" y="4975718"/>
            <a:ext cx="2954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Project factors are the most important</a:t>
            </a:r>
          </a:p>
        </p:txBody>
      </p:sp>
      <p:sp>
        <p:nvSpPr>
          <p:cNvPr id="20" name="Flowchart: Process 19"/>
          <p:cNvSpPr/>
          <p:nvPr/>
        </p:nvSpPr>
        <p:spPr>
          <a:xfrm>
            <a:off x="4857668" y="1668863"/>
            <a:ext cx="2484310" cy="192731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1644923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191087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 proportion of issues that suffered from prolonged delays is under 25% for each dataset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199" y="167845"/>
            <a:ext cx="11272935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RQ5 – How well can we identify issues that will suffer from a prolonged delay?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9245682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191087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 proportion of issues that suffered from prolonged delays is under 25% for each dataset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199" y="167845"/>
            <a:ext cx="11272935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RQ5 – How well can we identify issues that will suffer from a prolonged delay?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163" y="1945146"/>
            <a:ext cx="6100723" cy="48727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1482576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191087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Our statistical models achieve a good fit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199" y="167845"/>
            <a:ext cx="11272935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RQ5 – How well can we identify issues that will suffer from a prolonged delay?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52202" y="3358500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AUCs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99977" y="3358500"/>
            <a:ext cx="4712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0.82 – 0.96</a:t>
            </a:r>
          </a:p>
        </p:txBody>
      </p:sp>
      <p:sp>
        <p:nvSpPr>
          <p:cNvPr id="7" name="Equals 6"/>
          <p:cNvSpPr/>
          <p:nvPr/>
        </p:nvSpPr>
        <p:spPr>
          <a:xfrm>
            <a:off x="5385727" y="3441838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8115129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191087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Project factors are most important to model prolonged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199" y="167845"/>
            <a:ext cx="11272935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RQ6 – What are the most influential factors to model prolonged delays?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6460989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191087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Project factors are most important to model prolonged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199" y="167845"/>
            <a:ext cx="11272935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RQ6 – What are the most influential factors to model prolonged delays?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6" y="2173893"/>
            <a:ext cx="5750060" cy="4684105"/>
          </a:xfrm>
          <a:prstGeom prst="rect">
            <a:avLst/>
          </a:prstGeom>
        </p:spPr>
      </p:pic>
      <p:pic>
        <p:nvPicPr>
          <p:cNvPr id="7" name="Picture 2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8739" y="2520473"/>
            <a:ext cx="812933" cy="81293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41493182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191087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Project factors are most important to model prolonged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199" y="167845"/>
            <a:ext cx="11272935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RQ6 – What are the most influential factors to model prolonged delays?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6" y="2173893"/>
            <a:ext cx="5750060" cy="4684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350" y="2173894"/>
            <a:ext cx="5706650" cy="4684105"/>
          </a:xfrm>
          <a:prstGeom prst="rect">
            <a:avLst/>
          </a:prstGeom>
        </p:spPr>
      </p:pic>
      <p:pic>
        <p:nvPicPr>
          <p:cNvPr id="7" name="Picture 2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8739" y="2520473"/>
            <a:ext cx="812933" cy="812933"/>
          </a:xfrm>
          <a:prstGeom prst="rect">
            <a:avLst/>
          </a:prstGeom>
          <a:noFill/>
        </p:spPr>
      </p:pic>
      <p:pic>
        <p:nvPicPr>
          <p:cNvPr id="8" name="Picture 7" descr="https://lh3.googleusercontent.com/-SdPtN-T461k/AAAAAAAAAAI/AAAAAAAAABE/Rp8j_Bg_4-U/phot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259864" y="2557425"/>
            <a:ext cx="780065" cy="77598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30656135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090" y="4975719"/>
            <a:ext cx="295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Indeed, delivery delay is frequent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678044" y="1604734"/>
            <a:ext cx="2258464" cy="212004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4607767" y="4975718"/>
            <a:ext cx="2954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Project factors are the most important</a:t>
            </a:r>
          </a:p>
        </p:txBody>
      </p:sp>
      <p:sp>
        <p:nvSpPr>
          <p:cNvPr id="20" name="Flowchart: Process 19"/>
          <p:cNvSpPr/>
          <p:nvPr/>
        </p:nvSpPr>
        <p:spPr>
          <a:xfrm>
            <a:off x="4857668" y="1668863"/>
            <a:ext cx="2484310" cy="192731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/>
          <p:cNvSpPr txBox="1"/>
          <p:nvPr/>
        </p:nvSpPr>
        <p:spPr>
          <a:xfrm>
            <a:off x="8892677" y="5008149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A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674622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8614</TotalTime>
  <Words>5636</Words>
  <Application>Microsoft Office PowerPoint</Application>
  <PresentationFormat>Widescreen</PresentationFormat>
  <Paragraphs>1295</Paragraphs>
  <Slides>227</Slides>
  <Notes>22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227</vt:i4>
      </vt:variant>
    </vt:vector>
  </HeadingPairs>
  <TitlesOfParts>
    <vt:vector size="233" baseType="lpstr">
      <vt:lpstr>Arial</vt:lpstr>
      <vt:lpstr>Calibri</vt:lpstr>
      <vt:lpstr>Calibri Light</vt:lpstr>
      <vt:lpstr>Constantia</vt:lpstr>
      <vt:lpstr>Times New Roman</vt:lpstr>
      <vt:lpstr>Office Theme</vt:lpstr>
      <vt:lpstr>Understanding the Delivery Delay of Addressed Issues in Large Software Projects</vt:lpstr>
      <vt:lpstr>Attracting and retaining the interest of users is a key factor for a software project’s success</vt:lpstr>
      <vt:lpstr>Within a globalized world, it is common to see globally spread teams</vt:lpstr>
      <vt:lpstr>Such teams use Issue Tracking Systems control the progress of their tasks</vt:lpstr>
      <vt:lpstr>A software issue can either describe a bug, an enhancement, or a new feature</vt:lpstr>
      <vt:lpstr>The state of an issue changes from ‘reported’ to ‘fixed’ as it progresses until delivery</vt:lpstr>
      <vt:lpstr>The state of an issue changes from ‘reported’ to ‘fixed’ as it progresses until delivery</vt:lpstr>
      <vt:lpstr>Although an issue has been addressed, users may still wait some time to experience it</vt:lpstr>
      <vt:lpstr>Although an issue has been addressed, users may still wait some time to experience it</vt:lpstr>
      <vt:lpstr>Although an issue has been addressed, users may still wait some time to experience it</vt:lpstr>
      <vt:lpstr>Although an issue has been addressed, users may still wait some time to experience it</vt:lpstr>
      <vt:lpstr>Although an issue has been addressed, users may still wait some time to experience it</vt:lpstr>
      <vt:lpstr>Much effort has been invested on studying the needed time to address an issue</vt:lpstr>
      <vt:lpstr>However, studying the required time to deliver addressed issues remains as an open challenge</vt:lpstr>
      <vt:lpstr>PowerPoint Presentation</vt:lpstr>
      <vt:lpstr>Agenda</vt:lpstr>
      <vt:lpstr>PowerPoint Presentation</vt:lpstr>
      <vt:lpstr>PowerPoint Presentation</vt:lpstr>
      <vt:lpstr>PowerPoint Presentation</vt:lpstr>
      <vt:lpstr>Agenda</vt:lpstr>
      <vt:lpstr>We perform three studies towards the general question: what leads to delivery delay?</vt:lpstr>
      <vt:lpstr>We perform three studies towards the general question: what leads to delivery delay?</vt:lpstr>
      <vt:lpstr>We perform three studies towards the general question: what leads to delivery delay?</vt:lpstr>
      <vt:lpstr>We perform three studies towards the general question: what leads to delivery delay?</vt:lpstr>
      <vt:lpstr>We perform three studies towards the general question: what leads to delivery delay?</vt:lpstr>
      <vt:lpstr>Agenda</vt:lpstr>
      <vt:lpstr>Agenda</vt:lpstr>
      <vt:lpstr>We study different types of delivery delay</vt:lpstr>
      <vt:lpstr>Type 1 – the number of releases that are shipped before an issue is delivered</vt:lpstr>
      <vt:lpstr>Type 1 – the number of releases that are shipped before an issue is delivered</vt:lpstr>
      <vt:lpstr>Type 1 – the number of releases that are shipped before an issue is delivered</vt:lpstr>
      <vt:lpstr>Type 1 – the number of releases that are shipped before an issue is delivered</vt:lpstr>
      <vt:lpstr>Type 1 – the number of releases that are shipped before an issue is delivered</vt:lpstr>
      <vt:lpstr>Type 1 – the number of releases that are shipped before an issue is delivered</vt:lpstr>
      <vt:lpstr>Type 2 – the number of days that are required to ship an addressed issue</vt:lpstr>
      <vt:lpstr>Type 2 – the number of days that are required to ship an addressed issue</vt:lpstr>
      <vt:lpstr>Type 2 – the number of days that are required to ship an addressed issue</vt:lpstr>
      <vt:lpstr>Type 2 – the number of days that are required to ship an addressed issue</vt:lpstr>
      <vt:lpstr>Type 3 – the most prolonged delays of a given project</vt:lpstr>
      <vt:lpstr>Type 3 – the most prolonged delays of a given project</vt:lpstr>
      <vt:lpstr>Type 3 – the most prolonged delays of a given project</vt:lpstr>
      <vt:lpstr>Type 3 – the most prolonged delays of a given project</vt:lpstr>
      <vt:lpstr>Type 3 – the most prolonged delays of a given project</vt:lpstr>
      <vt:lpstr>Type 3 – the most prolonged delays of a given project</vt:lpstr>
      <vt:lpstr>Release cycle: is the time period that the development team takes to ship a new release</vt:lpstr>
      <vt:lpstr>Release cycle: is the time period that the development team takes to ship a new release</vt:lpstr>
      <vt:lpstr>Release cycle: is the time period that the development team takes to ship a new release</vt:lpstr>
      <vt:lpstr>Agenda</vt:lpstr>
      <vt:lpstr>Agenda</vt:lpstr>
      <vt:lpstr>How frequent is delivery delay?</vt:lpstr>
      <vt:lpstr>There is a lack of empirical research that investigate the frequency of delivery delays</vt:lpstr>
      <vt:lpstr>There is a lack of empirical research that investigate the frequency of delivery delays</vt:lpstr>
      <vt:lpstr>This study is also motivated by investigating the factors that lead to prolonged delays</vt:lpstr>
      <vt:lpstr>This study is also motivated by investigating the factors that lead to prolonged delays</vt:lpstr>
      <vt:lpstr>We set out to empirically study 20.995 addressed issues from the Firefox, ArgoUML, and Eclipse projects </vt:lpstr>
      <vt:lpstr>We perform the following analyses</vt:lpstr>
      <vt:lpstr>We perform the following analyses</vt:lpstr>
      <vt:lpstr>We perform the following analyses</vt:lpstr>
      <vt:lpstr>We perform the following analyses</vt:lpstr>
      <vt:lpstr>We perform the following analyses</vt:lpstr>
      <vt:lpstr>34% to 98% of addressed issues had their integration prevented from at least one release</vt:lpstr>
      <vt:lpstr>34% to 98% of addressed issues had their integration prevented from at least one release</vt:lpstr>
      <vt:lpstr>34% to 98% of addressed issues had their integration prevented from at least one release</vt:lpstr>
      <vt:lpstr>34% to 98% of addressed issues had their integration prevented from at least one release</vt:lpstr>
      <vt:lpstr>Issues are being addressed well before an upcoming release</vt:lpstr>
      <vt:lpstr>Issues are being addressed well before an upcoming release</vt:lpstr>
      <vt:lpstr>Issues are being addressed well before an upcoming release</vt:lpstr>
      <vt:lpstr>Issues are being addressed well before an upcoming release</vt:lpstr>
      <vt:lpstr>Issues are being addressed well before an upcoming release</vt:lpstr>
      <vt:lpstr>Issues are being addressed well before an upcoming release</vt:lpstr>
      <vt:lpstr>Issues are being addressed well before an upcoming release</vt:lpstr>
      <vt:lpstr>Issues are being addressed well before an upcoming release</vt:lpstr>
      <vt:lpstr>Issues are being addressed well before an upcoming release</vt:lpstr>
      <vt:lpstr>Issues that are addressed during more stable stages of a release cycle tends to have shorter delays</vt:lpstr>
      <vt:lpstr>Issues that are addressed during more stable stages of a release cycle tends to have shorter delays</vt:lpstr>
      <vt:lpstr>PowerPoint Presentation</vt:lpstr>
      <vt:lpstr>PowerPoint Presentation</vt:lpstr>
      <vt:lpstr>PowerPoint Presentation</vt:lpstr>
      <vt:lpstr>We collect many factors that are computed using code repositories and issue tracking systems</vt:lpstr>
      <vt:lpstr>We collect many factors that are computed using code repositories and issue tracking systems</vt:lpstr>
      <vt:lpstr>We collect many factors that are computed using code repositories and issue tracking systems</vt:lpstr>
      <vt:lpstr>We collect many factors that are computed using code repositories and issue tracking systems</vt:lpstr>
      <vt:lpstr>Then, we analyze both delivery delay in terms of number of releases and days</vt:lpstr>
      <vt:lpstr>Then, we analyze both delivery delay in terms of number of releases and days</vt:lpstr>
      <vt:lpstr>The time invested on addressing issues and workload factors play an influential role to model delay in terms of releases</vt:lpstr>
      <vt:lpstr>The time invested on addressing issues and workload factors play an influential role to model delay in terms of releases</vt:lpstr>
      <vt:lpstr>Severity and priority levels have little influence on the delivery delay in terms of releases</vt:lpstr>
      <vt:lpstr>The time at which issues are addressed during a release cycle plays a major role in modeling delay in terms of days</vt:lpstr>
      <vt:lpstr>The time at which issues are addressed during a release cycle plays a major role in modeling delay in terms of days</vt:lpstr>
      <vt:lpstr>PowerPoint Presentation</vt:lpstr>
      <vt:lpstr>PowerPoint Presentation</vt:lpstr>
      <vt:lpstr>PowerPoint Presentation</vt:lpstr>
      <vt:lpstr>The proportion of issues that suffered from prolonged delays is under 25% for each dataset</vt:lpstr>
      <vt:lpstr>The proportion of issues that suffered from prolonged delays is under 25% for each dataset</vt:lpstr>
      <vt:lpstr>Our statistical models achieve a good fit</vt:lpstr>
      <vt:lpstr>Project factors are most important to model prolonged delays</vt:lpstr>
      <vt:lpstr>Project factors are most important to model prolonged delays</vt:lpstr>
      <vt:lpstr>Project factors are most important to model prolonged delays</vt:lpstr>
      <vt:lpstr>PowerPoint Presentation</vt:lpstr>
      <vt:lpstr>PowerPoint Presentation</vt:lpstr>
      <vt:lpstr>Delivery delays represent an overhead that development teams need to manage</vt:lpstr>
      <vt:lpstr>Do rapid releases reduce delivery delays?</vt:lpstr>
      <vt:lpstr>The allure of delivering new features more quickly has led many projects to adopt rapid release cycles</vt:lpstr>
      <vt:lpstr>However, the speed at which features are delivered using rapid releases still needs to be empirically checked </vt:lpstr>
      <vt:lpstr>We set out to empirically compare the delivery delay of traditional and rapid releases of the Firefox project</vt:lpstr>
      <vt:lpstr>We perform the following analyses</vt:lpstr>
      <vt:lpstr>We perform the following analyses</vt:lpstr>
      <vt:lpstr>We perform the following analyses</vt:lpstr>
      <vt:lpstr>We perform the following analyses</vt:lpstr>
      <vt:lpstr>We perform the following analyses</vt:lpstr>
      <vt:lpstr>Although issues are fixed more quickly in rapid releases, they are delivered more slowly</vt:lpstr>
      <vt:lpstr>Although issues are fixed more quickly in rapid releases, they are delivered more slowly</vt:lpstr>
      <vt:lpstr>Fixed issues are delivered more consistently in rapid releases</vt:lpstr>
      <vt:lpstr>PowerPoint Presentation</vt:lpstr>
      <vt:lpstr>PowerPoint Presentation</vt:lpstr>
      <vt:lpstr>PowerPoint Presentation</vt:lpstr>
      <vt:lpstr>Minor releases: a key reason as to why traditional releases can deliver fixed issues more quickly</vt:lpstr>
      <vt:lpstr>Minor releases: a key reason as to why traditional releases can deliver fixed issues more quickly</vt:lpstr>
      <vt:lpstr>Minor releases: a key reason as to why traditional releases can deliver fixed issues more quickly</vt:lpstr>
      <vt:lpstr>PowerPoint Presentation</vt:lpstr>
      <vt:lpstr>PowerPoint Presentation</vt:lpstr>
      <vt:lpstr>PowerPoint Presentation</vt:lpstr>
      <vt:lpstr>As in Study 1, we collect several factors that we suspect to share a relationship with delivery delay</vt:lpstr>
      <vt:lpstr>Prioritization is different among release strategies</vt:lpstr>
      <vt:lpstr>Prioritization is different among release strategies</vt:lpstr>
      <vt:lpstr>Prioritization is different among release strategies</vt:lpstr>
      <vt:lpstr>Prioritization is different among release strategies</vt:lpstr>
      <vt:lpstr>Prioritization is different among release strategies</vt:lpstr>
      <vt:lpstr>Prioritization is different among release strategies</vt:lpstr>
      <vt:lpstr>Prioritization is different among release strategies</vt:lpstr>
      <vt:lpstr>Prioritization is different among release strategies</vt:lpstr>
      <vt:lpstr>Prioritization is different among release strategies</vt:lpstr>
      <vt:lpstr>Traditional releases behave as a queue while rapid releases behave as a stack</vt:lpstr>
      <vt:lpstr>Traditional releases behave as a queue while rapid releases behave as a stack</vt:lpstr>
      <vt:lpstr>Traditional releases behave as a queue while rapid releases behave as a stack</vt:lpstr>
      <vt:lpstr>Traditional releases behave as a queue while rapid releases behave as a stack</vt:lpstr>
      <vt:lpstr>Traditional releases behave as a queue while rapid releases behave as a stack</vt:lpstr>
      <vt:lpstr>Traditional releases behave as a queue while rapid releases behave as a stack</vt:lpstr>
      <vt:lpstr>PowerPoint Presentation</vt:lpstr>
      <vt:lpstr>PowerPoint Presentation</vt:lpstr>
      <vt:lpstr>A rapid release strategy is not a silver bullet to reduce delivery delay</vt:lpstr>
      <vt:lpstr>Why do Delivery Delays Occur?</vt:lpstr>
      <vt:lpstr>Reach deeper knowledge that was gained through quantitative analysis</vt:lpstr>
      <vt:lpstr>Verify to which extent our quantitative findings can be confirmed by our participants</vt:lpstr>
      <vt:lpstr>We survey 37 participants from the Firefox, ArgoUML, and Eclipse projects</vt:lpstr>
      <vt:lpstr>We performs an extensive Open Coding analysis that generated 175 unique codes</vt:lpstr>
      <vt:lpstr>We perform the following analyses</vt:lpstr>
      <vt:lpstr>We perform the following analyses</vt:lpstr>
      <vt:lpstr>We perform the following analyses</vt:lpstr>
      <vt:lpstr>We perform the following analyses</vt:lpstr>
      <vt:lpstr>We perform the following analyses</vt:lpstr>
      <vt:lpstr>The most recurrent themes are ‘development activities’, ‘decision making’, ‘risk’, ‘frustration’, and ‘team collaboration’ </vt:lpstr>
      <vt:lpstr>Additional testing is one of the main perceived reasons as to why delivery delay occurs</vt:lpstr>
      <vt:lpstr>Additional testing is one of the main perceived reasons as to why delivery delay occurs</vt:lpstr>
      <vt:lpstr>Another main perceived reason is the workload</vt:lpstr>
      <vt:lpstr>Another main perceived reason is the workload</vt:lpstr>
      <vt:lpstr>‘Timing’ and ‘prioritization’ emerge as the most recurrent themes with respect to ‘decision making’</vt:lpstr>
      <vt:lpstr>‘Timing’ and ‘prioritization’ emerge as the most recurrent themes with respect to ‘decision making’</vt:lpstr>
      <vt:lpstr>‘Timing’ and ‘prioritization’ emerge as the most recurrent themes with respect to ‘decision making’</vt:lpstr>
      <vt:lpstr>‘Compatibility’ emerged as the most recurrent theme with respect to risk</vt:lpstr>
      <vt:lpstr>‘Compatibility’ emerged as the most recurrent theme with respect to risk</vt:lpstr>
      <vt:lpstr>The majority source of frustration is users’ ‘expectation’</vt:lpstr>
      <vt:lpstr>The majority source of frustration is users’ ‘expectation’</vt:lpstr>
      <vt:lpstr>The majority source of frustration is users’ ‘expectation’</vt:lpstr>
      <vt:lpstr>An overhead may be introduced when collaboration between teams is needed</vt:lpstr>
      <vt:lpstr>An overhead may be introduced when collaboration between teams is needed</vt:lpstr>
      <vt:lpstr>An overhead may be introduced when collaboration between teams is needed</vt:lpstr>
      <vt:lpstr>PowerPoint Presentation</vt:lpstr>
      <vt:lpstr>PowerPoint Presentation</vt:lpstr>
      <vt:lpstr>PowerPoint Presentation</vt:lpstr>
      <vt:lpstr>The main themes about the impact of adopting rapid cycles can be grouped into: ‘management’, ‘delivery’, and ‘development’</vt:lpstr>
      <vt:lpstr>The most recurrent theme regarding management is ‘flexibility’</vt:lpstr>
      <vt:lpstr>The most recurrent theme regarding management is ‘flexibility’</vt:lpstr>
      <vt:lpstr>Another recurrent theme regarding management was ‘risk mitigation’</vt:lpstr>
      <vt:lpstr>Another recurrent theme regarding management was ‘risk mitigation’</vt:lpstr>
      <vt:lpstr>By far, the most recurrent theme was the allure of ‘faster delivery’ of issues</vt:lpstr>
      <vt:lpstr>By far, the most recurrent theme was the allure of ‘faster delivery’ of issues</vt:lpstr>
      <vt:lpstr>By far, the most recurrent theme was the allure of ‘faster delivery’ of issues</vt:lpstr>
      <vt:lpstr>However, not all participants agree that rapid cycles deliver fixed issues faster</vt:lpstr>
      <vt:lpstr>However, not all participants agree that rapid cycles deliver fixed issues faster</vt:lpstr>
      <vt:lpstr>However, not all participants agree that rapid cycles deliver fixed issues faster</vt:lpstr>
      <vt:lpstr>‘Faster user feedback’ is another important theme regarding delivery</vt:lpstr>
      <vt:lpstr>‘Faster user feedback’ is another important theme regarding delivery</vt:lpstr>
      <vt:lpstr>Several themes emerged regarding development: ‘quality’, ‘better motivation’, and ‘better prototyping’</vt:lpstr>
      <vt:lpstr>Several themes emerged regarding development: ‘quality’, ‘better motivation’, and ‘better prototyping’ .</vt:lpstr>
      <vt:lpstr>Several themes emerged regarding development: ‘quality’, ‘better motivation’, and ‘better prototyping’ .</vt:lpstr>
      <vt:lpstr>PowerPoint Presentation</vt:lpstr>
      <vt:lpstr>PowerPoint Presentation</vt:lpstr>
      <vt:lpstr>PowerPoint Presentation</vt:lpstr>
      <vt:lpstr>We request feedback about our two studied themes: reasons for delivery delay and impact of rapid releases</vt:lpstr>
      <vt:lpstr>We present our data that was obtained in Study 1</vt:lpstr>
      <vt:lpstr>We present our data that was obtained in Study 1</vt:lpstr>
      <vt:lpstr>The most recurrent theme cited by our participants was ‘workload’</vt:lpstr>
      <vt:lpstr>The most recurrent theme cited by our participants was ‘workload’</vt:lpstr>
      <vt:lpstr>The most recurrent theme cited by our participants was ‘workload’</vt:lpstr>
      <vt:lpstr>We present our data that was obtained in Study 2</vt:lpstr>
      <vt:lpstr>We present our data that was obtained in Study 2</vt:lpstr>
      <vt:lpstr>Five participants explicitly disagree with our obtained data</vt:lpstr>
      <vt:lpstr>Five participants explicitly disagree with our obtained data</vt:lpstr>
      <vt:lpstr>Six participants explicitly agree with our obtained data</vt:lpstr>
      <vt:lpstr>Six participants explicitly agree with our obtained data</vt:lpstr>
      <vt:lpstr>PowerPoint Presentation</vt:lpstr>
      <vt:lpstr>PowerPoint Presentation</vt:lpstr>
      <vt:lpstr>Agenda</vt:lpstr>
      <vt:lpstr>Agenda</vt:lpstr>
      <vt:lpstr>Limitations</vt:lpstr>
      <vt:lpstr>Generalizability is hindered by the number of investigated systems</vt:lpstr>
      <vt:lpstr>Lack of open datasets from projects that have transitioned from a traditional release strategy to a rapid release strategy</vt:lpstr>
      <vt:lpstr>Small sample of participants in our qualitative analysis</vt:lpstr>
      <vt:lpstr>Related Work</vt:lpstr>
      <vt:lpstr>Will my patch make it? </vt:lpstr>
      <vt:lpstr>Risk of postponing an upcoming release schedule</vt:lpstr>
      <vt:lpstr>Conclusions</vt:lpstr>
      <vt:lpstr>Even though issues are addressed, they may still suffer from delays that development teams need to manage</vt:lpstr>
      <vt:lpstr>Rapid releases are not silver bullets to reduce delivery delays</vt:lpstr>
      <vt:lpstr>Workload, limited tests, and lack of code reviews are main reasons as to why delivery delays may occur</vt:lpstr>
      <vt:lpstr>Our qualitative analysis helped us to deepen our insights related to our quantitative analysis</vt:lpstr>
      <vt:lpstr>Future Work</vt:lpstr>
      <vt:lpstr>Many possibilities for future research: replication, software quality, tooling, and prediction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the Delivery Delay of Addressed Issues in Large Software Projects</dc:title>
  <dc:creator>Daniel Costa</dc:creator>
  <cp:lastModifiedBy>Daniel Costa</cp:lastModifiedBy>
  <cp:revision>251</cp:revision>
  <dcterms:created xsi:type="dcterms:W3CDTF">2017-01-25T17:35:52Z</dcterms:created>
  <dcterms:modified xsi:type="dcterms:W3CDTF">2017-02-08T02:23:48Z</dcterms:modified>
</cp:coreProperties>
</file>